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19"/>
  </p:notesMasterIdLst>
  <p:sldIdLst>
    <p:sldId id="270" r:id="rId2"/>
    <p:sldId id="257" r:id="rId3"/>
    <p:sldId id="258" r:id="rId4"/>
    <p:sldId id="272" r:id="rId5"/>
    <p:sldId id="273" r:id="rId6"/>
    <p:sldId id="260" r:id="rId7"/>
    <p:sldId id="261" r:id="rId8"/>
    <p:sldId id="262" r:id="rId9"/>
    <p:sldId id="263" r:id="rId10"/>
    <p:sldId id="279" r:id="rId11"/>
    <p:sldId id="276" r:id="rId12"/>
    <p:sldId id="264" r:id="rId13"/>
    <p:sldId id="265" r:id="rId14"/>
    <p:sldId id="266" r:id="rId15"/>
    <p:sldId id="267" r:id="rId16"/>
    <p:sldId id="268" r:id="rId17"/>
    <p:sldId id="271" r:id="rId1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0" roundtripDataSignature="AMtx7mgy8oJugdee9pj6PPv/7QZQx8vlc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DB4D9DD-FC1B-4A76-A6AD-1A31083A2237}">
  <a:tblStyle styleId="{2DB4D9DD-FC1B-4A76-A6AD-1A31083A2237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E7"/>
          </a:solidFill>
        </a:fill>
      </a:tcStyle>
    </a:wholeTbl>
    <a:band1H>
      <a:tcTxStyle b="off" i="off"/>
      <a:tcStyle>
        <a:tcBdr/>
        <a:fill>
          <a:solidFill>
            <a:srgbClr val="CFDECC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FDECC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21"/>
    <p:restoredTop sz="94703"/>
  </p:normalViewPr>
  <p:slideViewPr>
    <p:cSldViewPr snapToGrid="0">
      <p:cViewPr varScale="1">
        <p:scale>
          <a:sx n="123" d="100"/>
          <a:sy n="123" d="100"/>
        </p:scale>
        <p:origin x="76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7" d="100"/>
        <a:sy n="117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alinnovation.org/impact/books/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bcroyalbank.com/personal-loans/energy-saver-loan.html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vancitycommunityinvestmentbank.ca/clean-energy-energy-efficiency-financing/?utm_source=Google&amp;utm_campaign=SEMCleanEnergy&amp;gclid=CjwKCAjwzOqKBhAWEiwArQGwaF6EfC3PRI2FYE_PyuYswVYmBpkGZlwUuIcHuV2bL6lIKnN0q9kO8RoCmUIQAvD_BwE#green_mortgage" TargetMode="External"/><Relationship Id="rId4" Type="http://schemas.openxmlformats.org/officeDocument/2006/relationships/hyperlink" Target="https://www.businesswire.com/news/home/20210928005051/en/HSBC-Brings-First-of-its-Kind-Sustainable-Finance-Product-Suite-to-Canadian-Businesses" TargetMode="Externa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" name="Google Shape;12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0" name="Google Shape;130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Google Shape;21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CMHC – Seed – specifically for conducting assessments (more that EE)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CMHC – Co-Investment – retrofit = up to 40yr amm.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FCM – 20-30 year amm.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CHECK YOUR MUNI/REGION for latest innovation</a:t>
            </a:r>
            <a:endParaRPr/>
          </a:p>
        </p:txBody>
      </p:sp>
      <p:sp>
        <p:nvSpPr>
          <p:cNvPr id="214" name="Google Shape;214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554594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Google Shape;21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 dirty="0" err="1"/>
              <a:t>www.canadaici.com</a:t>
            </a:r>
            <a:r>
              <a:rPr lang="en-CA" dirty="0"/>
              <a:t> </a:t>
            </a:r>
            <a:endParaRPr dirty="0"/>
          </a:p>
        </p:txBody>
      </p:sp>
      <p:sp>
        <p:nvSpPr>
          <p:cNvPr id="214" name="Google Shape;214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42489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4" name="Google Shape;224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CIB Bank: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$10B plan to invest in major initiatives to create jobs and strengthen the economic growth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Provides financing for decarbonized retrofits privately owned commercial, industrial and multi-unit buildings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Investment opportunity must be a minimum of 25  million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Two kinds of applicants</a:t>
            </a:r>
            <a:endParaRPr/>
          </a:p>
          <a:p>
            <a: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Building owners</a:t>
            </a:r>
            <a:endParaRPr/>
          </a:p>
          <a:p>
            <a: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Third party retrofit aggregators (ESCOs, new entrants to the energy services markets, C-Pace program administrators</a:t>
            </a:r>
            <a:endParaRPr/>
          </a:p>
          <a:p>
            <a: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https://cib-bic.ca/wp-content/uploads/2021/03/Retrofit-Program-Summary.pdf</a:t>
            </a:r>
            <a:endParaRPr/>
          </a:p>
        </p:txBody>
      </p:sp>
      <p:sp>
        <p:nvSpPr>
          <p:cNvPr id="225" name="Google Shape;225;p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3" name="Google Shape;23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Business case = same cost of extended warranties for 10-20 years</a:t>
            </a:r>
            <a:endParaRPr/>
          </a:p>
        </p:txBody>
      </p:sp>
      <p:sp>
        <p:nvSpPr>
          <p:cNvPr id="234" name="Google Shape;234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1" name="Google Shape;241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Social capital into financial capital - Pioneer of the NFP community bond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No assets to leverage and practically no money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$6.8 million to purchase and renovate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VALUATIONS - 75% vs 65%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Raised $2M community bonds in equity to realize the project - RRSP-eligible investment opportunity to our network of supporters.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Very helpful guides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https://socialinnovation.org/impact/books/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2" name="Google Shape;242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9" name="Google Shape;24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0" name="Google Shape;250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0" name="Google Shape;280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1" name="Google Shape;281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" name="Google Shape;12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0" name="Google Shape;130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9170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5" name="Google Shape;115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" name="Google Shape;13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1" name="Google Shape;131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Enbridge</a:t>
            </a:r>
            <a:endParaRPr/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-US"/>
              <a:t>study funding for SH providers only PER YEAR</a:t>
            </a:r>
            <a:endParaRPr/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-US"/>
              <a:t>Capital prescriptive measures</a:t>
            </a:r>
            <a:endParaRPr/>
          </a:p>
          <a:p>
            <a:pPr marL="171450" lvl="0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https://www.enbridgegas.com/business-industrial/incentives-conservation/programs-and-incentives/retrofits-custom-projects/affordable-multi-family-housing-program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IESO</a:t>
            </a:r>
            <a:endParaRPr/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-US"/>
              <a:t>no study</a:t>
            </a:r>
            <a:endParaRPr/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-US"/>
              <a:t>Capital prescriptive measures (x2 for SH adder)</a:t>
            </a:r>
            <a:endParaRPr/>
          </a:p>
          <a:p>
            <a:pPr marL="171450" lvl="0" indent="-95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-US"/>
              <a:t>Some of funding will come at install &amp; some after 1yr M&amp;V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Enbridge and IESO review programs add a couple split out private sector/resiedential</a:t>
            </a:r>
            <a:endParaRPr/>
          </a:p>
        </p:txBody>
      </p:sp>
      <p:sp>
        <p:nvSpPr>
          <p:cNvPr id="173" name="Google Shape;173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61201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Enbridge</a:t>
            </a:r>
            <a:endParaRPr/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-US"/>
              <a:t>study funding for SH providers only PER YEAR</a:t>
            </a:r>
            <a:endParaRPr/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-US"/>
              <a:t>Capital prescriptive measures</a:t>
            </a:r>
            <a:endParaRPr/>
          </a:p>
          <a:p>
            <a:pPr marL="171450" lvl="0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https://www.enbridgegas.com/business-industrial/incentives-conservation/programs-and-incentives/retrofits-custom-projects/affordable-multi-family-housing-program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IESO</a:t>
            </a:r>
            <a:endParaRPr/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-US"/>
              <a:t>no study</a:t>
            </a:r>
            <a:endParaRPr/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-US"/>
              <a:t>Capital prescriptive measures (x2 for SH adder)</a:t>
            </a:r>
            <a:endParaRPr/>
          </a:p>
          <a:p>
            <a:pPr marL="171450" lvl="0" indent="-95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-US"/>
              <a:t>Some of funding will come at install &amp; some after 1yr M&amp;V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Enbridge and IESO review programs add a couple split out private sector/resiedential</a:t>
            </a:r>
            <a:endParaRPr/>
          </a:p>
        </p:txBody>
      </p:sp>
      <p:sp>
        <p:nvSpPr>
          <p:cNvPr id="173" name="Google Shape;173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64021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1" name="Google Shape;18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2" name="Google Shape;182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0" name="Google Shape;19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Highly secured</a:t>
            </a:r>
            <a:endParaRPr/>
          </a:p>
        </p:txBody>
      </p:sp>
      <p:sp>
        <p:nvSpPr>
          <p:cNvPr id="191" name="Google Shape;191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2" name="Google Shape;202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RBC Energy Saver: </a:t>
            </a:r>
            <a:r>
              <a:rPr lang="en-US" sz="12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https://www.rbcroyalbank.com/personal-loans/energy-saver-loan.html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Scoita EcoEnergy: https://www.scotiabank.com/ca/en/0,,4653,00.html#tab-features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TD: https://www.td.com/ca/en/personal-banking/solutions/green-banking/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HSBC: </a:t>
            </a: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US" sz="12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https://www.businesswire.com/news/home/20210928005051/en/HSBC-Brings-First-of-its-Kind-Sustainable-Finance-Product-Suite-to-Canadian-Businesses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Vancity: </a:t>
            </a:r>
            <a:r>
              <a:rPr lang="en-US" u="sng">
                <a:solidFill>
                  <a:schemeClr val="hlink"/>
                </a:solidFill>
                <a:hlinkClick r:id="rId5"/>
              </a:rPr>
              <a:t>https://vancitycommunityinvestmentbank.ca/clean-energy-energy-efficiency-financing/?utm_source=Google&amp;utm_campaign=SEMCleanEnergy&amp;gclid=CjwKCAjwzOqKBhAWEiwArQGwaF6EfC3PRI2FYE_PyuYswVYmBpkGZlwUuIcHuV2bL6lIKnN0q9kO8RoCmUIQAvD_BwE#green_mortgage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Add more in key notes -, what can I use it for, on the mortgage, personal loan, terms interest rate, what can I use that for, scotia, building owner, it’s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VCIB - increase mortgage, are they doing something special - doing loan - commercial - up to 90, 95 - reditt - 3rd party - </a:t>
            </a:r>
            <a:endParaRPr/>
          </a:p>
        </p:txBody>
      </p:sp>
      <p:sp>
        <p:nvSpPr>
          <p:cNvPr id="203" name="Google Shape;203;p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Google Shape;21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CMHC – Seed – specifically for conducting assessments (more that EE)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CMHC – Co-Investment – retrofit = up to 40yr amm.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FCM – 20-30 year amm.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CHECK YOUR MUNI/REGION for latest innovation</a:t>
            </a:r>
            <a:endParaRPr/>
          </a:p>
        </p:txBody>
      </p:sp>
      <p:sp>
        <p:nvSpPr>
          <p:cNvPr id="214" name="Google Shape;214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슬라이드">
  <p:cSld name="제목 슬라이드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" name="Google Shape;19;p14"/>
          <p:cNvSpPr>
            <a:spLocks noGrp="1"/>
          </p:cNvSpPr>
          <p:nvPr>
            <p:ph type="pic" idx="2"/>
          </p:nvPr>
        </p:nvSpPr>
        <p:spPr>
          <a:xfrm>
            <a:off x="6555960" y="771748"/>
            <a:ext cx="4797840" cy="5314504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3" name="Google Shape;73;p2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4" name="Google Shape;74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0" name="Google Shape;80;p2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1" name="Google Shape;81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사용자 레이아웃_1">
  <p:cSld name="22_사용자 레이아웃_1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" name="Google Shape;24;p15"/>
          <p:cNvSpPr>
            <a:spLocks noGrp="1"/>
          </p:cNvSpPr>
          <p:nvPr>
            <p:ph type="pic" idx="2"/>
          </p:nvPr>
        </p:nvSpPr>
        <p:spPr>
          <a:xfrm>
            <a:off x="1352550" y="0"/>
            <a:ext cx="4248150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사용자 지정 레이아웃">
  <p:cSld name="22_사용자 지정 레이아웃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6"/>
          <p:cNvSpPr txBox="1">
            <a:spLocks noGrp="1"/>
          </p:cNvSpPr>
          <p:nvPr>
            <p:ph type="title"/>
          </p:nvPr>
        </p:nvSpPr>
        <p:spPr>
          <a:xfrm>
            <a:off x="791997" y="882869"/>
            <a:ext cx="7504277" cy="1517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Calibri"/>
              <a:buNone/>
              <a:defRPr sz="4000">
                <a:solidFill>
                  <a:srgbClr val="26262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0" name="Google Shape;30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Google Shape;55;p2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2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0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01;p1" descr="Case study: Energy retrofit delivers multiple benefits | Federation of  Canadian Municipalities">
            <a:extLst>
              <a:ext uri="{FF2B5EF4-FFF2-40B4-BE49-F238E27FC236}">
                <a16:creationId xmlns:a16="http://schemas.microsoft.com/office/drawing/2014/main" id="{FA147CAD-5DF1-4B45-8208-FE7D1658D26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3477" y="1120263"/>
            <a:ext cx="7138192" cy="4304438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"/>
          <p:cNvSpPr/>
          <p:nvPr/>
        </p:nvSpPr>
        <p:spPr>
          <a:xfrm>
            <a:off x="9424658" y="-5495"/>
            <a:ext cx="2767200" cy="6858000"/>
          </a:xfrm>
          <a:prstGeom prst="rect">
            <a:avLst/>
          </a:prstGeom>
          <a:solidFill>
            <a:srgbClr val="88B37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1"/>
          <p:cNvSpPr/>
          <p:nvPr/>
        </p:nvSpPr>
        <p:spPr>
          <a:xfrm>
            <a:off x="-32658" y="5669219"/>
            <a:ext cx="9424800" cy="1200300"/>
          </a:xfrm>
          <a:prstGeom prst="rect">
            <a:avLst/>
          </a:prstGeom>
          <a:gradFill>
            <a:gsLst>
              <a:gs pos="0">
                <a:srgbClr val="FAFAFA"/>
              </a:gs>
              <a:gs pos="79000">
                <a:srgbClr val="FAFAFA"/>
              </a:gs>
              <a:gs pos="100000">
                <a:srgbClr val="CFCFCF"/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1"/>
          <p:cNvSpPr/>
          <p:nvPr/>
        </p:nvSpPr>
        <p:spPr>
          <a:xfrm>
            <a:off x="5025900" y="931075"/>
            <a:ext cx="7166100" cy="2898000"/>
          </a:xfrm>
          <a:prstGeom prst="rect">
            <a:avLst/>
          </a:prstGeom>
          <a:solidFill>
            <a:srgbClr val="D0CECE">
              <a:alpha val="7333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"/>
          <p:cNvSpPr/>
          <p:nvPr/>
        </p:nvSpPr>
        <p:spPr>
          <a:xfrm>
            <a:off x="0" y="534153"/>
            <a:ext cx="1638677" cy="85385"/>
          </a:xfrm>
          <a:prstGeom prst="rect">
            <a:avLst/>
          </a:prstGeom>
          <a:solidFill>
            <a:srgbClr val="C9C9C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8" name="Google Shape;138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0623" y="6049536"/>
            <a:ext cx="2328840" cy="548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25875" y="5825526"/>
            <a:ext cx="2112380" cy="996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634250" y="5771100"/>
            <a:ext cx="636509" cy="996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" descr="toronto-foundation-logo - Silent Voic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683967" y="5946222"/>
            <a:ext cx="1154157" cy="64632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05;p1">
            <a:extLst>
              <a:ext uri="{FF2B5EF4-FFF2-40B4-BE49-F238E27FC236}">
                <a16:creationId xmlns:a16="http://schemas.microsoft.com/office/drawing/2014/main" id="{1F6D3157-1AF3-420A-A9FA-C785CEDDA695}"/>
              </a:ext>
            </a:extLst>
          </p:cNvPr>
          <p:cNvSpPr txBox="1"/>
          <p:nvPr/>
        </p:nvSpPr>
        <p:spPr>
          <a:xfrm>
            <a:off x="5292012" y="1806643"/>
            <a:ext cx="6762304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1" i="0" u="none" strike="noStrike" cap="none" dirty="0">
                <a:solidFill>
                  <a:schemeClr val="dk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Funding Your Project</a:t>
            </a:r>
            <a:endParaRPr sz="1400" b="1" i="0" u="none" strike="noStrike" cap="none"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  <a:sym typeface="Arial"/>
            </a:endParaRPr>
          </a:p>
        </p:txBody>
      </p:sp>
      <p:sp>
        <p:nvSpPr>
          <p:cNvPr id="17" name="Google Shape;109;p1">
            <a:extLst>
              <a:ext uri="{FF2B5EF4-FFF2-40B4-BE49-F238E27FC236}">
                <a16:creationId xmlns:a16="http://schemas.microsoft.com/office/drawing/2014/main" id="{9D0F7E6C-B737-40F0-B426-C265DB1F7876}"/>
              </a:ext>
            </a:extLst>
          </p:cNvPr>
          <p:cNvSpPr txBox="1"/>
          <p:nvPr/>
        </p:nvSpPr>
        <p:spPr>
          <a:xfrm>
            <a:off x="8576802" y="6361701"/>
            <a:ext cx="347751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tx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matt@efficiencycap.com</a:t>
            </a:r>
            <a:endParaRPr sz="1800" b="0" i="0" u="none" strike="noStrike" cap="none" dirty="0">
              <a:solidFill>
                <a:schemeClr val="tx1"/>
              </a:solidFill>
              <a:latin typeface="Calibri Light" panose="020F0302020204030204" pitchFamily="34" charset="0"/>
              <a:ea typeface="Calibri"/>
              <a:cs typeface="Calibri Light" panose="020F0302020204030204" pitchFamily="34" charset="0"/>
              <a:sym typeface="Calibri"/>
            </a:endParaRPr>
          </a:p>
        </p:txBody>
      </p:sp>
      <p:sp>
        <p:nvSpPr>
          <p:cNvPr id="18" name="Google Shape;111;p1">
            <a:extLst>
              <a:ext uri="{FF2B5EF4-FFF2-40B4-BE49-F238E27FC236}">
                <a16:creationId xmlns:a16="http://schemas.microsoft.com/office/drawing/2014/main" id="{BBFCA3AD-2166-4467-BB3A-5C060A0BDEDC}"/>
              </a:ext>
            </a:extLst>
          </p:cNvPr>
          <p:cNvSpPr txBox="1"/>
          <p:nvPr/>
        </p:nvSpPr>
        <p:spPr>
          <a:xfrm>
            <a:off x="10835289" y="2903150"/>
            <a:ext cx="114646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dirty="0">
                <a:solidFill>
                  <a:schemeClr val="dk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May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 2022</a:t>
            </a:r>
            <a:endParaRPr sz="1400" b="0" i="0" u="none" strike="noStrike" cap="none"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94;p6">
            <a:extLst>
              <a:ext uri="{FF2B5EF4-FFF2-40B4-BE49-F238E27FC236}">
                <a16:creationId xmlns:a16="http://schemas.microsoft.com/office/drawing/2014/main" id="{6BB8AA72-524C-70C1-27D6-DFB7927C71B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2929" y="652985"/>
            <a:ext cx="8614800" cy="15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>
              <a:buClr>
                <a:srgbClr val="88B373"/>
              </a:buClr>
            </a:pPr>
            <a:r>
              <a:rPr lang="en-US" dirty="0">
                <a:solidFill>
                  <a:srgbClr val="88B373"/>
                </a:solidFill>
              </a:rPr>
              <a:t>Program-Specific Funding</a:t>
            </a:r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C8173DD-4C9E-546B-782B-9C0BC183F02D}"/>
              </a:ext>
            </a:extLst>
          </p:cNvPr>
          <p:cNvGrpSpPr/>
          <p:nvPr/>
        </p:nvGrpSpPr>
        <p:grpSpPr>
          <a:xfrm>
            <a:off x="840878" y="1964295"/>
            <a:ext cx="10510243" cy="2026034"/>
            <a:chOff x="881743" y="1847113"/>
            <a:chExt cx="10510243" cy="2026034"/>
          </a:xfrm>
        </p:grpSpPr>
        <p:graphicFrame>
          <p:nvGraphicFramePr>
            <p:cNvPr id="217" name="Google Shape;217;p7"/>
            <p:cNvGraphicFramePr/>
            <p:nvPr>
              <p:extLst>
                <p:ext uri="{D42A27DB-BD31-4B8C-83A1-F6EECF244321}">
                  <p14:modId xmlns:p14="http://schemas.microsoft.com/office/powerpoint/2010/main" val="1773147763"/>
                </p:ext>
              </p:extLst>
            </p:nvPr>
          </p:nvGraphicFramePr>
          <p:xfrm>
            <a:off x="881743" y="1847113"/>
            <a:ext cx="10510243" cy="2026034"/>
          </p:xfrm>
          <a:graphic>
            <a:graphicData uri="http://schemas.openxmlformats.org/drawingml/2006/table">
              <a:tbl>
                <a:tblPr firstRow="1" bandRow="1">
                  <a:noFill/>
                  <a:tableStyleId>{2DB4D9DD-FC1B-4A76-A6AD-1A31083A2237}</a:tableStyleId>
                </a:tblPr>
                <a:tblGrid>
                  <a:gridCol w="1921415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5540828">
                    <a:extLst>
                      <a:ext uri="{9D8B030D-6E8A-4147-A177-3AD203B41FA5}">
                        <a16:colId xmlns:a16="http://schemas.microsoft.com/office/drawing/2014/main" val="2271310872"/>
                      </a:ext>
                    </a:extLst>
                  </a:gridCol>
                  <a:gridCol w="3048000">
                    <a:extLst>
                      <a:ext uri="{9D8B030D-6E8A-4147-A177-3AD203B41FA5}">
                        <a16:colId xmlns:a16="http://schemas.microsoft.com/office/drawing/2014/main" val="20003"/>
                      </a:ext>
                    </a:extLst>
                  </a:gridCol>
                </a:tblGrid>
                <a:tr h="471544">
                  <a:tc>
                    <a:txBody>
                      <a:bodyPr/>
                      <a:lstStyle/>
                      <a:p>
                        <a:pPr marL="0" marR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600"/>
                          <a:buFont typeface="Arial"/>
                          <a:buNone/>
                        </a:pPr>
                        <a:r>
                          <a:rPr lang="en-US" sz="1600" u="none" strike="noStrike" cap="none" dirty="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Funder</a:t>
                        </a:r>
                        <a:endParaRPr sz="1400" u="none" strike="noStrike" cap="none" dirty="0"/>
                      </a:p>
                    </a:txBody>
                    <a:tcPr marL="91450" marR="91450" marT="45725" marB="45725" anchor="ctr"/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600"/>
                          <a:buFont typeface="Arial"/>
                          <a:buNone/>
                        </a:pPr>
                        <a:r>
                          <a:rPr lang="en-US" sz="1600" u="none" strike="noStrike" cap="none" dirty="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Key Criteria</a:t>
                        </a:r>
                        <a:endParaRPr sz="1400" u="none" strike="noStrike" cap="none" dirty="0"/>
                      </a:p>
                    </a:txBody>
                    <a:tcPr marL="91450" marR="91450" marT="45725" marB="45725" anchor="ctr"/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600"/>
                          <a:buFont typeface="Arial"/>
                          <a:buNone/>
                        </a:pPr>
                        <a:r>
                          <a:rPr lang="en-US" sz="1600" u="none" strike="noStrike" cap="none" dirty="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Capital Funding</a:t>
                        </a:r>
                        <a:endParaRPr sz="1400" u="none" strike="noStrike" cap="none" dirty="0"/>
                      </a:p>
                    </a:txBody>
                    <a:tcPr marL="91450" marR="91450" marT="45725" marB="45725" anchor="ctr"/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644625">
                  <a:tc>
                    <a:txBody>
                      <a:bodyPr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600"/>
                          <a:buFont typeface="Arial"/>
                          <a:buNone/>
                          <a:tabLst/>
                          <a:defRPr/>
                        </a:pPr>
                        <a:endParaRPr lang="en-CA" sz="1600" u="none" strike="noStrike" cap="none" dirty="0"/>
                      </a:p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600"/>
                          <a:buFont typeface="Arial"/>
                          <a:buNone/>
                          <a:tabLst/>
                          <a:defRPr/>
                        </a:pPr>
                        <a:endParaRPr lang="en-CA" sz="1600" u="none" strike="noStrike" cap="none" dirty="0"/>
                      </a:p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600"/>
                          <a:buFont typeface="Arial"/>
                          <a:buNone/>
                          <a:tabLst/>
                          <a:defRPr/>
                        </a:pPr>
                        <a:r>
                          <a:rPr lang="en-CA" sz="1600" u="none" strike="noStrike" cap="none" dirty="0"/>
                          <a:t>Green and Inclusive Community Buildings</a:t>
                        </a:r>
                      </a:p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600"/>
                          <a:buFont typeface="Arial"/>
                          <a:buNone/>
                        </a:pPr>
                        <a:endParaRPr lang="en-CA" sz="16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91450" marR="91450" marT="45725" marB="45725" anchor="ctr"/>
                  </a:tc>
                  <a:tc>
                    <a:txBody>
                      <a:bodyPr/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dk1"/>
                          </a:buClr>
                          <a:buSzPts val="1600"/>
                          <a:buFont typeface="Arial"/>
                          <a:buNone/>
                        </a:pPr>
                        <a:r>
                          <a:rPr lang="en-CA" sz="1600" u="none" strike="noStrike" cap="none" dirty="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Community Centres, Public Sports and Recreational Facilities, Cultural Buildings, Mobile community infrastructure (e.g. health clinics, libraries, youth services), Community food banks, greenhouses, &amp; Community health and wellness infrastructures</a:t>
                        </a:r>
                        <a:endParaRPr sz="16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91450" marR="91450" marT="45725" marB="45725" anchor="ctr"/>
                  </a:tc>
                  <a:tc>
                    <a:txBody>
                      <a:bodyPr/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dk1"/>
                          </a:buClr>
                          <a:buSzPts val="1600"/>
                          <a:buFont typeface="Arial"/>
                          <a:buNone/>
                        </a:pPr>
                        <a:r>
                          <a:rPr lang="en-CA" sz="1600" u="none" strike="noStrike" cap="none" dirty="0">
                            <a:solidFill>
                              <a:schemeClr val="dk1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Continuous intake - $100K - $3M in total eligible costs. </a:t>
                        </a:r>
                      </a:p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dk1"/>
                          </a:buClr>
                          <a:buSzPts val="1600"/>
                          <a:buFont typeface="Arial"/>
                          <a:buNone/>
                        </a:pPr>
                        <a:endParaRPr lang="en-CA" sz="16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dk1"/>
                          </a:buClr>
                          <a:buSzPts val="1600"/>
                          <a:buFont typeface="Arial"/>
                          <a:buNone/>
                        </a:pPr>
                        <a:r>
                          <a:rPr lang="en-CA" sz="1600" u="none" strike="noStrike" cap="none" dirty="0">
                            <a:solidFill>
                              <a:schemeClr val="dk1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Scheduled intake - $3M -  $25M</a:t>
                        </a:r>
                      </a:p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dk1"/>
                          </a:buClr>
                          <a:buSzPts val="1600"/>
                          <a:buFont typeface="Arial"/>
                          <a:buNone/>
                        </a:pPr>
                        <a:endParaRPr lang="en-CA" sz="16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dk1"/>
                          </a:buClr>
                          <a:buSzPts val="1600"/>
                          <a:buFont typeface="Arial"/>
                          <a:buNone/>
                        </a:pPr>
                        <a:r>
                          <a:rPr lang="en-CA" sz="1600" u="none" strike="noStrike" cap="none" dirty="0">
                            <a:solidFill>
                              <a:schemeClr val="dk1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Study costs can be capitalized </a:t>
                        </a:r>
                        <a:endParaRPr sz="16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91450" marR="91450" marT="45725" marB="45725" anchor="ctr"/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</a:tbl>
            </a:graphicData>
          </a:graphic>
        </p:graphicFrame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329871D9-17D3-FEEC-DFF2-D33E6EDA96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7943" y="2409870"/>
              <a:ext cx="1637307" cy="3510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347327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94;p6">
            <a:extLst>
              <a:ext uri="{FF2B5EF4-FFF2-40B4-BE49-F238E27FC236}">
                <a16:creationId xmlns:a16="http://schemas.microsoft.com/office/drawing/2014/main" id="{6BB8AA72-524C-70C1-27D6-DFB7927C71B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2929" y="652985"/>
            <a:ext cx="8614800" cy="15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>
              <a:buClr>
                <a:srgbClr val="88B373"/>
              </a:buClr>
            </a:pPr>
            <a:r>
              <a:rPr lang="en-US" dirty="0">
                <a:solidFill>
                  <a:srgbClr val="88B373"/>
                </a:solidFill>
              </a:rPr>
              <a:t>Green Mortgage Insurance</a:t>
            </a:r>
            <a:endParaRPr lang="en-US" dirty="0"/>
          </a:p>
        </p:txBody>
      </p:sp>
      <p:pic>
        <p:nvPicPr>
          <p:cNvPr id="15" name="Google Shape;218;p7" descr="Canada Mortgage and Housing Corporation - Wikipedia">
            <a:extLst>
              <a:ext uri="{FF2B5EF4-FFF2-40B4-BE49-F238E27FC236}">
                <a16:creationId xmlns:a16="http://schemas.microsoft.com/office/drawing/2014/main" id="{2E011E81-A8B6-DB51-EC88-0D9DBB63147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28873" y="586824"/>
            <a:ext cx="1355075" cy="559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201D334-F50B-149C-9245-FD90DEF36F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5021" y="1911543"/>
            <a:ext cx="4634985" cy="24431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6DB3635-6FA2-EA03-F043-32A10C7ECA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9373" y="4554976"/>
            <a:ext cx="6347192" cy="13877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EF853BB-39AD-B360-4F0D-3DC2342FB7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29938" y="586824"/>
            <a:ext cx="2921000" cy="7493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E1E12E0-9B78-46CD-4521-A27DF8DC8E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02430" y="2074867"/>
            <a:ext cx="1799322" cy="15174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3BA9E3B-0991-229B-EA0D-1BB99B7B705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01752" y="2084728"/>
            <a:ext cx="2176343" cy="162068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912030D-E081-BA54-C920-BA3EB302BCD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1994" y="2023226"/>
            <a:ext cx="1703090" cy="1620682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ADF7135-EE35-4708-93D0-DCEC0B87C124}"/>
              </a:ext>
            </a:extLst>
          </p:cNvPr>
          <p:cNvCxnSpPr/>
          <p:nvPr/>
        </p:nvCxnSpPr>
        <p:spPr>
          <a:xfrm>
            <a:off x="6828873" y="1405518"/>
            <a:ext cx="4199012" cy="0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48312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8" name="Google Shape;228;p29"/>
          <p:cNvGraphicFramePr/>
          <p:nvPr>
            <p:extLst>
              <p:ext uri="{D42A27DB-BD31-4B8C-83A1-F6EECF244321}">
                <p14:modId xmlns:p14="http://schemas.microsoft.com/office/powerpoint/2010/main" val="1079537998"/>
              </p:ext>
            </p:extLst>
          </p:nvPr>
        </p:nvGraphicFramePr>
        <p:xfrm>
          <a:off x="1490988" y="2667405"/>
          <a:ext cx="7793531" cy="3160057"/>
        </p:xfrm>
        <a:graphic>
          <a:graphicData uri="http://schemas.openxmlformats.org/drawingml/2006/table">
            <a:tbl>
              <a:tblPr firstRow="1" bandRow="1">
                <a:noFill/>
                <a:tableStyleId>{2DB4D9DD-FC1B-4A76-A6AD-1A31083A2237}</a:tableStyleId>
              </a:tblPr>
              <a:tblGrid>
                <a:gridCol w="19160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774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77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Criteria</a:t>
                      </a:r>
                      <a:endParaRPr sz="18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Summary</a:t>
                      </a:r>
                      <a:endParaRPr sz="1800" u="none" strike="noStrike" cap="none"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77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Investment Size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 dirty="0"/>
                        <a:t>Minimum $25 million</a:t>
                      </a:r>
                      <a:endParaRPr sz="1800" u="none" strike="noStrike" cap="none"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059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Building Types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 dirty="0"/>
                        <a:t>The retrofits must be privately owned Commercial Buildings</a:t>
                      </a:r>
                      <a:endParaRPr sz="1800" u="none" strike="noStrike" cap="none"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77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Max Coverage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 dirty="0"/>
                        <a:t>CIB will lend up to 80% of of the project value</a:t>
                      </a:r>
                      <a:endParaRPr sz="1800" u="none" strike="noStrike" cap="none"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059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Applicant Type</a:t>
                      </a:r>
                      <a:endParaRPr sz="18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  <a:tabLst/>
                      </a:pPr>
                      <a:r>
                        <a:rPr lang="en-US" sz="1800" u="none" strike="noStrike" cap="none" dirty="0"/>
                        <a:t>Building Owner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 dirty="0"/>
                        <a:t>Third Party Retrofit Aggregator</a:t>
                      </a:r>
                      <a:endParaRPr sz="1800" u="none" strike="noStrike" cap="none"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77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Term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 dirty="0"/>
                        <a:t>25 years</a:t>
                      </a:r>
                      <a:endParaRPr sz="1800" u="none" strike="noStrike" cap="none"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77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Rates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 dirty="0"/>
                        <a:t>1% - 3%</a:t>
                      </a:r>
                      <a:endParaRPr sz="1800" u="none" strike="noStrike" cap="none"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229" name="Google Shape;229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86620" y="570447"/>
            <a:ext cx="2082800" cy="73660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29"/>
          <p:cNvSpPr txBox="1"/>
          <p:nvPr/>
        </p:nvSpPr>
        <p:spPr>
          <a:xfrm>
            <a:off x="1490988" y="1804036"/>
            <a:ext cx="832941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$10B to invest in major energy efficiency initiatives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Provides financing for retrofits with a minimum of 30% GHG and energy savings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Google Shape;236;p8">
            <a:extLst>
              <a:ext uri="{FF2B5EF4-FFF2-40B4-BE49-F238E27FC236}">
                <a16:creationId xmlns:a16="http://schemas.microsoft.com/office/drawing/2014/main" id="{6AC49671-4154-26B0-996B-E60626C6863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2929" y="652985"/>
            <a:ext cx="8614893" cy="1517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B373"/>
              </a:buClr>
              <a:buSzPts val="4000"/>
              <a:buFont typeface="Calibri"/>
              <a:buNone/>
            </a:pPr>
            <a:r>
              <a:rPr lang="en-US" dirty="0">
                <a:solidFill>
                  <a:srgbClr val="88B373"/>
                </a:solidFill>
              </a:rPr>
              <a:t>Canada Infrastructure Bank</a:t>
            </a:r>
            <a:endParaRPr dirty="0">
              <a:solidFill>
                <a:srgbClr val="88B373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8"/>
          <p:cNvSpPr txBox="1">
            <a:spLocks noGrp="1"/>
          </p:cNvSpPr>
          <p:nvPr>
            <p:ph type="title"/>
          </p:nvPr>
        </p:nvSpPr>
        <p:spPr>
          <a:xfrm>
            <a:off x="712929" y="652985"/>
            <a:ext cx="8614893" cy="1517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B373"/>
              </a:buClr>
              <a:buSzPts val="4000"/>
              <a:buFont typeface="Calibri"/>
              <a:buNone/>
            </a:pPr>
            <a:r>
              <a:rPr lang="en-US" dirty="0">
                <a:solidFill>
                  <a:srgbClr val="88B373"/>
                </a:solidFill>
              </a:rPr>
              <a:t>Savings-Backed Arrangements</a:t>
            </a:r>
            <a:endParaRPr dirty="0">
              <a:solidFill>
                <a:srgbClr val="88B373"/>
              </a:solidFill>
            </a:endParaRPr>
          </a:p>
        </p:txBody>
      </p:sp>
      <p:pic>
        <p:nvPicPr>
          <p:cNvPr id="237" name="Google Shape;237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17554" y="1776005"/>
            <a:ext cx="6406859" cy="4001477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8"/>
          <p:cNvSpPr/>
          <p:nvPr/>
        </p:nvSpPr>
        <p:spPr>
          <a:xfrm>
            <a:off x="1223823" y="2207172"/>
            <a:ext cx="3895026" cy="2646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 sz="2000" b="0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rd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-party investment - savings pays for fees over time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587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Full risk transference/sharing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587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Expert partner can simplify extraordinary # of details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9"/>
          <p:cNvSpPr txBox="1">
            <a:spLocks noGrp="1"/>
          </p:cNvSpPr>
          <p:nvPr>
            <p:ph type="title"/>
          </p:nvPr>
        </p:nvSpPr>
        <p:spPr>
          <a:xfrm>
            <a:off x="712929" y="652985"/>
            <a:ext cx="8614893" cy="1517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B373"/>
              </a:buClr>
              <a:buSzPts val="4000"/>
              <a:buFont typeface="Calibri"/>
              <a:buNone/>
            </a:pPr>
            <a:r>
              <a:rPr lang="en-US" dirty="0">
                <a:solidFill>
                  <a:srgbClr val="88B373"/>
                </a:solidFill>
              </a:rPr>
              <a:t>Fundraising – Community Bonds</a:t>
            </a:r>
            <a:endParaRPr dirty="0">
              <a:solidFill>
                <a:srgbClr val="88B373"/>
              </a:solidFill>
            </a:endParaRPr>
          </a:p>
        </p:txBody>
      </p:sp>
      <p:sp>
        <p:nvSpPr>
          <p:cNvPr id="245" name="Google Shape;245;p9"/>
          <p:cNvSpPr/>
          <p:nvPr/>
        </p:nvSpPr>
        <p:spPr>
          <a:xfrm>
            <a:off x="1063870" y="1721938"/>
            <a:ext cx="6899879" cy="2237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333333"/>
              </a:buClr>
              <a:buSzPts val="2000"/>
              <a:buFont typeface="Arial"/>
              <a:buChar char="•"/>
            </a:pPr>
            <a:r>
              <a:rPr lang="en-US" sz="2000" b="1" i="0" u="none" strike="noStrike" cap="none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Centre for Social Innovation (CSI) example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CSI outgrew leased space, needed to buy its own building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$6.8 M for purchase &amp; renovations - no assets to leverage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Secured loan guarantee from City of Toronto = 75% mortgage of </a:t>
            </a:r>
            <a:r>
              <a:rPr lang="en-US" sz="1600" b="1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future building value 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instead of 65% of purchase price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Still needed $2M in equity - offered an RRSP-eligible Community Bond 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network of supporters. 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6" name="Google Shape;246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12491" y="1848293"/>
            <a:ext cx="1914616" cy="1984786"/>
          </a:xfrm>
          <a:prstGeom prst="ellipse">
            <a:avLst/>
          </a:prstGeom>
          <a:noFill/>
          <a:ln w="190500" cap="rnd" cmpd="sng">
            <a:solidFill>
              <a:srgbClr val="C8C6BD"/>
            </a:solidFill>
            <a:prstDash val="solid"/>
            <a:round/>
            <a:headEnd type="none" w="sm" len="sm"/>
            <a:tailEnd type="none" w="sm" len="sm"/>
          </a:ln>
          <a:effectLst>
            <a:outerShdw blurRad="127000" algn="bl" rotWithShape="0">
              <a:srgbClr val="000000"/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E94987C-0323-3561-8124-46026B0016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2947" y="4687585"/>
            <a:ext cx="6899879" cy="170319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D58B802-5132-9429-D78D-FD915B6F1F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0212" y="4687585"/>
            <a:ext cx="2582735" cy="59361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0"/>
          <p:cNvSpPr txBox="1">
            <a:spLocks noGrp="1"/>
          </p:cNvSpPr>
          <p:nvPr>
            <p:ph type="title"/>
          </p:nvPr>
        </p:nvSpPr>
        <p:spPr>
          <a:xfrm>
            <a:off x="712929" y="652985"/>
            <a:ext cx="8614893" cy="1517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B373"/>
              </a:buClr>
              <a:buSzPts val="4000"/>
              <a:buFont typeface="Calibri"/>
              <a:buNone/>
            </a:pPr>
            <a:r>
              <a:rPr lang="en-US">
                <a:solidFill>
                  <a:srgbClr val="88B373"/>
                </a:solidFill>
              </a:rPr>
              <a:t>What’s Required?</a:t>
            </a:r>
            <a:endParaRPr>
              <a:solidFill>
                <a:srgbClr val="88B373"/>
              </a:solidFill>
            </a:endParaRPr>
          </a:p>
        </p:txBody>
      </p:sp>
      <p:grpSp>
        <p:nvGrpSpPr>
          <p:cNvPr id="253" name="Google Shape;253;p10"/>
          <p:cNvGrpSpPr/>
          <p:nvPr/>
        </p:nvGrpSpPr>
        <p:grpSpPr>
          <a:xfrm>
            <a:off x="562019" y="1738304"/>
            <a:ext cx="11067960" cy="3843006"/>
            <a:chOff x="3505" y="787830"/>
            <a:chExt cx="11067960" cy="3843006"/>
          </a:xfrm>
        </p:grpSpPr>
        <p:sp>
          <p:nvSpPr>
            <p:cNvPr id="254" name="Google Shape;254;p10"/>
            <p:cNvSpPr/>
            <p:nvPr/>
          </p:nvSpPr>
          <p:spPr>
            <a:xfrm>
              <a:off x="3505" y="787830"/>
              <a:ext cx="1627717" cy="651087"/>
            </a:xfrm>
            <a:prstGeom prst="rect">
              <a:avLst/>
            </a:prstGeom>
            <a:solidFill>
              <a:srgbClr val="539E36"/>
            </a:solidFill>
            <a:ln w="12700" cap="flat" cmpd="sng">
              <a:solidFill>
                <a:srgbClr val="539E3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10"/>
            <p:cNvSpPr txBox="1"/>
            <p:nvPr/>
          </p:nvSpPr>
          <p:spPr>
            <a:xfrm>
              <a:off x="3505" y="787830"/>
              <a:ext cx="1627717" cy="6510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3775" tIns="65000" rIns="113775" bIns="65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lang="en-US" sz="16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Utility Incentives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10"/>
            <p:cNvSpPr/>
            <p:nvPr/>
          </p:nvSpPr>
          <p:spPr>
            <a:xfrm>
              <a:off x="3505" y="1438917"/>
              <a:ext cx="1627717" cy="3191919"/>
            </a:xfrm>
            <a:prstGeom prst="rect">
              <a:avLst/>
            </a:prstGeom>
            <a:solidFill>
              <a:srgbClr val="CFDECC">
                <a:alpha val="89411"/>
              </a:srgbClr>
            </a:solidFill>
            <a:ln w="12700" cap="flat" cmpd="sng">
              <a:solidFill>
                <a:srgbClr val="CFDECC">
                  <a:alpha val="89411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10"/>
            <p:cNvSpPr txBox="1"/>
            <p:nvPr/>
          </p:nvSpPr>
          <p:spPr>
            <a:xfrm>
              <a:off x="3505" y="1438917"/>
              <a:ext cx="1627717" cy="31919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5325" tIns="85325" rIns="113775" bIns="128000" anchor="t" anchorCtr="0">
              <a:noAutofit/>
            </a:bodyPr>
            <a:lstStyle/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Char char="•"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Before/after process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71450" marR="0" lvl="1" indent="-69850" algn="l" rtl="0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endPara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Char char="•"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Proof of install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71450" marR="0" lvl="1" indent="-69850" algn="l" rtl="0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endPara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Char char="•"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Savings calcs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71450" marR="0" lvl="1" indent="-69850" algn="l" rtl="0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endPara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Char char="•"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M&amp;V Plan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71450" marR="0" lvl="1" indent="-69850" algn="l" rtl="0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endPara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Char char="•"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Verification of savings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10"/>
            <p:cNvSpPr/>
            <p:nvPr/>
          </p:nvSpPr>
          <p:spPr>
            <a:xfrm>
              <a:off x="1859103" y="787830"/>
              <a:ext cx="1627717" cy="651087"/>
            </a:xfrm>
            <a:prstGeom prst="rect">
              <a:avLst/>
            </a:prstGeom>
            <a:solidFill>
              <a:srgbClr val="539E36"/>
            </a:solidFill>
            <a:ln w="12700" cap="flat" cmpd="sng">
              <a:solidFill>
                <a:srgbClr val="539E3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10"/>
            <p:cNvSpPr txBox="1"/>
            <p:nvPr/>
          </p:nvSpPr>
          <p:spPr>
            <a:xfrm>
              <a:off x="1859103" y="787830"/>
              <a:ext cx="1627717" cy="6510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3775" tIns="65000" rIns="113775" bIns="65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lang="en-US" sz="16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Equity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10"/>
            <p:cNvSpPr/>
            <p:nvPr/>
          </p:nvSpPr>
          <p:spPr>
            <a:xfrm>
              <a:off x="1859103" y="1438917"/>
              <a:ext cx="1627717" cy="3191919"/>
            </a:xfrm>
            <a:prstGeom prst="rect">
              <a:avLst/>
            </a:prstGeom>
            <a:solidFill>
              <a:srgbClr val="CFDECC">
                <a:alpha val="89411"/>
              </a:srgbClr>
            </a:solidFill>
            <a:ln w="12700" cap="flat" cmpd="sng">
              <a:solidFill>
                <a:srgbClr val="CFDECC">
                  <a:alpha val="89411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10"/>
            <p:cNvSpPr txBox="1"/>
            <p:nvPr/>
          </p:nvSpPr>
          <p:spPr>
            <a:xfrm>
              <a:off x="1859103" y="1438917"/>
              <a:ext cx="1627717" cy="31919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5325" tIns="85325" rIns="113775" bIns="128000" anchor="t" anchorCtr="0">
              <a:noAutofit/>
            </a:bodyPr>
            <a:lstStyle/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Char char="•"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Business case for board approval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71450" marR="0" lvl="1" indent="-69850" algn="l" rtl="0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endPara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Char char="•"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Oversight approvals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10"/>
            <p:cNvSpPr/>
            <p:nvPr/>
          </p:nvSpPr>
          <p:spPr>
            <a:xfrm>
              <a:off x="3714701" y="787830"/>
              <a:ext cx="1627717" cy="651087"/>
            </a:xfrm>
            <a:prstGeom prst="rect">
              <a:avLst/>
            </a:prstGeom>
            <a:solidFill>
              <a:srgbClr val="539E36"/>
            </a:solidFill>
            <a:ln w="12700" cap="flat" cmpd="sng">
              <a:solidFill>
                <a:srgbClr val="539E3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10"/>
            <p:cNvSpPr txBox="1"/>
            <p:nvPr/>
          </p:nvSpPr>
          <p:spPr>
            <a:xfrm>
              <a:off x="3714701" y="787830"/>
              <a:ext cx="1627717" cy="6510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3775" tIns="65000" rIns="113775" bIns="65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lang="en-US" sz="16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Traditional  Loans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10"/>
            <p:cNvSpPr/>
            <p:nvPr/>
          </p:nvSpPr>
          <p:spPr>
            <a:xfrm>
              <a:off x="3714701" y="1438917"/>
              <a:ext cx="1627717" cy="3191919"/>
            </a:xfrm>
            <a:prstGeom prst="rect">
              <a:avLst/>
            </a:prstGeom>
            <a:solidFill>
              <a:srgbClr val="CFDECC">
                <a:alpha val="89411"/>
              </a:srgbClr>
            </a:solidFill>
            <a:ln w="12700" cap="flat" cmpd="sng">
              <a:solidFill>
                <a:srgbClr val="CFDECC">
                  <a:alpha val="89411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10"/>
            <p:cNvSpPr txBox="1"/>
            <p:nvPr/>
          </p:nvSpPr>
          <p:spPr>
            <a:xfrm>
              <a:off x="3714701" y="1438917"/>
              <a:ext cx="1627717" cy="31919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5325" tIns="85325" rIns="113775" bIns="128000" anchor="t" anchorCtr="0">
              <a:noAutofit/>
            </a:bodyPr>
            <a:lstStyle/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Char char="•"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Title, appraisal, etc.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71450" marR="0" lvl="1" indent="-69850" algn="l" rtl="0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endPara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Char char="•"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Borrowing bylaw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71450" marR="0" lvl="1" indent="-69850" algn="l" rtl="0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endPara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Char char="•"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Eligibility?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endPara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*Post retrofit appraisal estimate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10"/>
            <p:cNvSpPr/>
            <p:nvPr/>
          </p:nvSpPr>
          <p:spPr>
            <a:xfrm>
              <a:off x="5570300" y="787830"/>
              <a:ext cx="1627717" cy="651087"/>
            </a:xfrm>
            <a:prstGeom prst="rect">
              <a:avLst/>
            </a:prstGeom>
            <a:solidFill>
              <a:srgbClr val="539E36"/>
            </a:solidFill>
            <a:ln w="12700" cap="flat" cmpd="sng">
              <a:solidFill>
                <a:srgbClr val="539E3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10"/>
            <p:cNvSpPr txBox="1"/>
            <p:nvPr/>
          </p:nvSpPr>
          <p:spPr>
            <a:xfrm>
              <a:off x="5570300" y="787830"/>
              <a:ext cx="1627717" cy="6510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3775" tIns="65000" rIns="113775" bIns="65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lang="en-US" sz="16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Funding Programs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10"/>
            <p:cNvSpPr/>
            <p:nvPr/>
          </p:nvSpPr>
          <p:spPr>
            <a:xfrm>
              <a:off x="5570300" y="1438917"/>
              <a:ext cx="1627717" cy="3191919"/>
            </a:xfrm>
            <a:prstGeom prst="rect">
              <a:avLst/>
            </a:prstGeom>
            <a:solidFill>
              <a:srgbClr val="CFDECC">
                <a:alpha val="89411"/>
              </a:srgbClr>
            </a:solidFill>
            <a:ln w="12700" cap="flat" cmpd="sng">
              <a:solidFill>
                <a:srgbClr val="CFDECC">
                  <a:alpha val="89411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10"/>
            <p:cNvSpPr txBox="1"/>
            <p:nvPr/>
          </p:nvSpPr>
          <p:spPr>
            <a:xfrm>
              <a:off x="5570300" y="1438917"/>
              <a:ext cx="1627717" cy="31919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5325" tIns="85325" rIns="113775" bIns="128000" anchor="t" anchorCtr="0">
              <a:noAutofit/>
            </a:bodyPr>
            <a:lstStyle/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Char char="•"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~ASHRAE II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71450" marR="0" lvl="1" indent="-69850" algn="l" rtl="0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endPara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Char char="•"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Non-energy benefits (accessibility, affordability, etc.)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71450" marR="0" lvl="1" indent="-69850" algn="l" rtl="0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endPara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Char char="•"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Ongoing monitoring &amp; verification, reporting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10"/>
            <p:cNvSpPr/>
            <p:nvPr/>
          </p:nvSpPr>
          <p:spPr>
            <a:xfrm>
              <a:off x="7425898" y="787830"/>
              <a:ext cx="1789968" cy="651087"/>
            </a:xfrm>
            <a:prstGeom prst="rect">
              <a:avLst/>
            </a:prstGeom>
            <a:solidFill>
              <a:srgbClr val="539E36"/>
            </a:solidFill>
            <a:ln w="12700" cap="flat" cmpd="sng">
              <a:solidFill>
                <a:srgbClr val="539E3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10"/>
            <p:cNvSpPr txBox="1"/>
            <p:nvPr/>
          </p:nvSpPr>
          <p:spPr>
            <a:xfrm>
              <a:off x="7425898" y="787830"/>
              <a:ext cx="1789968" cy="6510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3775" tIns="65000" rIns="113775" bIns="65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lang="en-US" sz="16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Savings-Backed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10"/>
            <p:cNvSpPr/>
            <p:nvPr/>
          </p:nvSpPr>
          <p:spPr>
            <a:xfrm>
              <a:off x="7438179" y="1438917"/>
              <a:ext cx="1765406" cy="3191919"/>
            </a:xfrm>
            <a:prstGeom prst="rect">
              <a:avLst/>
            </a:prstGeom>
            <a:solidFill>
              <a:srgbClr val="CFDECC">
                <a:alpha val="89411"/>
              </a:srgbClr>
            </a:solidFill>
            <a:ln w="12700" cap="flat" cmpd="sng">
              <a:solidFill>
                <a:srgbClr val="CFDECC">
                  <a:alpha val="89411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10"/>
            <p:cNvSpPr txBox="1"/>
            <p:nvPr/>
          </p:nvSpPr>
          <p:spPr>
            <a:xfrm>
              <a:off x="7438179" y="1438917"/>
              <a:ext cx="1765406" cy="31919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5325" tIns="85325" rIns="113775" bIns="128000" anchor="t" anchorCtr="0">
              <a:noAutofit/>
            </a:bodyPr>
            <a:lstStyle/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Char char="•"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ASHRAE III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71450" marR="0" lvl="1" indent="-69850" algn="l" rtl="0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endPara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Char char="•"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Services contract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71450" marR="0" lvl="1" indent="-69850" algn="l" rtl="0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endPara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Char char="•"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Monitoring &amp; verification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71450" marR="0" lvl="1" indent="-69850" algn="l" rtl="0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endPara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Char char="•"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Preventative maintenance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71450" marR="0" lvl="1" indent="-69850" algn="l" rtl="0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endPara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Char char="•"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Behavior change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10"/>
            <p:cNvSpPr/>
            <p:nvPr/>
          </p:nvSpPr>
          <p:spPr>
            <a:xfrm>
              <a:off x="9443748" y="787830"/>
              <a:ext cx="1627717" cy="651087"/>
            </a:xfrm>
            <a:prstGeom prst="rect">
              <a:avLst/>
            </a:prstGeom>
            <a:solidFill>
              <a:srgbClr val="539E36"/>
            </a:solidFill>
            <a:ln w="12700" cap="flat" cmpd="sng">
              <a:solidFill>
                <a:srgbClr val="539E3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10"/>
            <p:cNvSpPr txBox="1"/>
            <p:nvPr/>
          </p:nvSpPr>
          <p:spPr>
            <a:xfrm>
              <a:off x="9443748" y="787830"/>
              <a:ext cx="1627717" cy="6510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3775" tIns="65000" rIns="113775" bIns="65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lang="en-US" sz="16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Equity (2) Fundraising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10"/>
            <p:cNvSpPr/>
            <p:nvPr/>
          </p:nvSpPr>
          <p:spPr>
            <a:xfrm>
              <a:off x="9443748" y="1438917"/>
              <a:ext cx="1627717" cy="3191919"/>
            </a:xfrm>
            <a:prstGeom prst="rect">
              <a:avLst/>
            </a:prstGeom>
            <a:solidFill>
              <a:srgbClr val="CFDECC">
                <a:alpha val="89411"/>
              </a:srgbClr>
            </a:solidFill>
            <a:ln w="12700" cap="flat" cmpd="sng">
              <a:solidFill>
                <a:srgbClr val="CFDECC">
                  <a:alpha val="89411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10"/>
            <p:cNvSpPr txBox="1"/>
            <p:nvPr/>
          </p:nvSpPr>
          <p:spPr>
            <a:xfrm>
              <a:off x="9443748" y="1438917"/>
              <a:ext cx="1627717" cy="31919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5325" tIns="85325" rIns="113775" bIns="128000" anchor="t" anchorCtr="0">
              <a:noAutofit/>
            </a:bodyPr>
            <a:lstStyle/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Char char="•"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Same as 3</a:t>
              </a:r>
              <a:r>
                <a:rPr lang="en-US" sz="1600" b="0" i="0" u="none" strike="noStrike" cap="none" baseline="30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rd </a:t>
              </a:r>
              <a:r>
                <a:rPr lang="en-U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Party, except investment contract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71450" marR="0" lvl="1" indent="-69850" algn="l" rtl="0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endPara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Char char="•"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Fundraising efforts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71450" marR="0" lvl="1" indent="-69850" algn="l" rtl="0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endPara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Char char="•"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Investment management over time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1"/>
          <p:cNvSpPr txBox="1">
            <a:spLocks noGrp="1"/>
          </p:cNvSpPr>
          <p:nvPr>
            <p:ph type="title"/>
          </p:nvPr>
        </p:nvSpPr>
        <p:spPr>
          <a:xfrm>
            <a:off x="712929" y="652985"/>
            <a:ext cx="8614893" cy="1517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B373"/>
              </a:buClr>
              <a:buSzPts val="4000"/>
              <a:buFont typeface="Calibri"/>
              <a:buNone/>
            </a:pPr>
            <a:r>
              <a:rPr lang="en-US" dirty="0">
                <a:solidFill>
                  <a:srgbClr val="88B373"/>
                </a:solidFill>
              </a:rPr>
              <a:t>Stacking Example</a:t>
            </a:r>
            <a:endParaRPr dirty="0">
              <a:solidFill>
                <a:srgbClr val="88B373"/>
              </a:solidFill>
            </a:endParaRPr>
          </a:p>
        </p:txBody>
      </p:sp>
      <p:sp>
        <p:nvSpPr>
          <p:cNvPr id="284" name="Google Shape;284;p11"/>
          <p:cNvSpPr/>
          <p:nvPr/>
        </p:nvSpPr>
        <p:spPr>
          <a:xfrm>
            <a:off x="1081763" y="1950539"/>
            <a:ext cx="4676780" cy="2105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333333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3 sources of project capital </a:t>
            </a:r>
            <a:endParaRPr sz="2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742950" marR="0" lvl="1" indent="-2857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3rd Party – EC’s ESPA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Funding program - BBP Loan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Equity – Reserve loan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endParaRPr lang="en-US" sz="1800" dirty="0">
              <a:ea typeface="Calibri"/>
            </a:endParaRPr>
          </a:p>
          <a:p>
            <a:pPr marL="292100" marR="0" lvl="1" indent="-292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Unlocked     mortgage financing</a:t>
            </a:r>
          </a:p>
        </p:txBody>
      </p:sp>
      <p:pic>
        <p:nvPicPr>
          <p:cNvPr id="285" name="Google Shape;285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97783" y="1225943"/>
            <a:ext cx="5854700" cy="382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8950" y="4864631"/>
            <a:ext cx="11214100" cy="153485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own Arrow 1">
            <a:extLst>
              <a:ext uri="{FF2B5EF4-FFF2-40B4-BE49-F238E27FC236}">
                <a16:creationId xmlns:a16="http://schemas.microsoft.com/office/drawing/2014/main" id="{A97276D2-053A-A474-7CF1-68C7F93D62C7}"/>
              </a:ext>
            </a:extLst>
          </p:cNvPr>
          <p:cNvSpPr/>
          <p:nvPr/>
        </p:nvSpPr>
        <p:spPr>
          <a:xfrm rot="10800000">
            <a:off x="2492828" y="3657599"/>
            <a:ext cx="195942" cy="2612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"/>
          <p:cNvSpPr/>
          <p:nvPr/>
        </p:nvSpPr>
        <p:spPr>
          <a:xfrm>
            <a:off x="9424658" y="-5495"/>
            <a:ext cx="2767200" cy="6858000"/>
          </a:xfrm>
          <a:prstGeom prst="rect">
            <a:avLst/>
          </a:prstGeom>
          <a:solidFill>
            <a:srgbClr val="88B37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1"/>
          <p:cNvSpPr/>
          <p:nvPr/>
        </p:nvSpPr>
        <p:spPr>
          <a:xfrm>
            <a:off x="-32658" y="5669219"/>
            <a:ext cx="9424800" cy="1200300"/>
          </a:xfrm>
          <a:prstGeom prst="rect">
            <a:avLst/>
          </a:prstGeom>
          <a:gradFill>
            <a:gsLst>
              <a:gs pos="0">
                <a:srgbClr val="FAFAFA"/>
              </a:gs>
              <a:gs pos="79000">
                <a:srgbClr val="FAFAFA"/>
              </a:gs>
              <a:gs pos="100000">
                <a:srgbClr val="CFCFCF"/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1"/>
          <p:cNvSpPr/>
          <p:nvPr/>
        </p:nvSpPr>
        <p:spPr>
          <a:xfrm>
            <a:off x="6900421" y="1510712"/>
            <a:ext cx="5321717" cy="2898000"/>
          </a:xfrm>
          <a:prstGeom prst="rect">
            <a:avLst/>
          </a:prstGeom>
          <a:solidFill>
            <a:srgbClr val="D0CECE">
              <a:alpha val="7333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"/>
          <p:cNvSpPr/>
          <p:nvPr/>
        </p:nvSpPr>
        <p:spPr>
          <a:xfrm>
            <a:off x="0" y="534153"/>
            <a:ext cx="1638677" cy="85385"/>
          </a:xfrm>
          <a:prstGeom prst="rect">
            <a:avLst/>
          </a:prstGeom>
          <a:solidFill>
            <a:srgbClr val="C9C9C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8" name="Google Shape;13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0623" y="6049536"/>
            <a:ext cx="2328840" cy="548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25875" y="5825526"/>
            <a:ext cx="2112380" cy="996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34250" y="5771100"/>
            <a:ext cx="636509" cy="996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" descr="toronto-foundation-logo - Silent Voic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683967" y="5946222"/>
            <a:ext cx="1154157" cy="64632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05;p1">
            <a:extLst>
              <a:ext uri="{FF2B5EF4-FFF2-40B4-BE49-F238E27FC236}">
                <a16:creationId xmlns:a16="http://schemas.microsoft.com/office/drawing/2014/main" id="{1F6D3157-1AF3-420A-A9FA-C785CEDDA695}"/>
              </a:ext>
            </a:extLst>
          </p:cNvPr>
          <p:cNvSpPr txBox="1"/>
          <p:nvPr/>
        </p:nvSpPr>
        <p:spPr>
          <a:xfrm>
            <a:off x="7513886" y="1758910"/>
            <a:ext cx="4446885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 dirty="0">
                <a:solidFill>
                  <a:schemeClr val="dk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Funding Your Project</a:t>
            </a:r>
            <a:endParaRPr sz="1400" b="0" i="0" u="none" strike="noStrike" cap="none"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  <a:sym typeface="Arial"/>
            </a:endParaRPr>
          </a:p>
        </p:txBody>
      </p:sp>
      <p:sp>
        <p:nvSpPr>
          <p:cNvPr id="17" name="Google Shape;109;p1">
            <a:extLst>
              <a:ext uri="{FF2B5EF4-FFF2-40B4-BE49-F238E27FC236}">
                <a16:creationId xmlns:a16="http://schemas.microsoft.com/office/drawing/2014/main" id="{9D0F7E6C-B737-40F0-B426-C265DB1F7876}"/>
              </a:ext>
            </a:extLst>
          </p:cNvPr>
          <p:cNvSpPr txBox="1"/>
          <p:nvPr/>
        </p:nvSpPr>
        <p:spPr>
          <a:xfrm>
            <a:off x="2213747" y="2728900"/>
            <a:ext cx="3477514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tx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matt@efficiencycap.com</a:t>
            </a:r>
            <a:endParaRPr sz="2400" b="0" i="0" u="none" strike="noStrike" cap="none" dirty="0">
              <a:solidFill>
                <a:schemeClr val="tx1"/>
              </a:solidFill>
              <a:latin typeface="Calibri Light" panose="020F0302020204030204" pitchFamily="34" charset="0"/>
              <a:ea typeface="Calibri"/>
              <a:cs typeface="Calibri Light" panose="020F0302020204030204" pitchFamily="34" charset="0"/>
              <a:sym typeface="Calibri"/>
            </a:endParaRPr>
          </a:p>
        </p:txBody>
      </p:sp>
      <p:sp>
        <p:nvSpPr>
          <p:cNvPr id="18" name="Google Shape;111;p1">
            <a:extLst>
              <a:ext uri="{FF2B5EF4-FFF2-40B4-BE49-F238E27FC236}">
                <a16:creationId xmlns:a16="http://schemas.microsoft.com/office/drawing/2014/main" id="{BBFCA3AD-2166-4467-BB3A-5C060A0BDEDC}"/>
              </a:ext>
            </a:extLst>
          </p:cNvPr>
          <p:cNvSpPr txBox="1"/>
          <p:nvPr/>
        </p:nvSpPr>
        <p:spPr>
          <a:xfrm>
            <a:off x="10814303" y="3774157"/>
            <a:ext cx="114646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dirty="0">
                <a:solidFill>
                  <a:schemeClr val="dk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May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 2022</a:t>
            </a:r>
            <a:endParaRPr sz="1400" b="0" i="0" u="none" strike="noStrike" cap="none"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60362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"/>
          <p:cNvSpPr txBox="1"/>
          <p:nvPr/>
        </p:nvSpPr>
        <p:spPr>
          <a:xfrm>
            <a:off x="6096001" y="1504433"/>
            <a:ext cx="5035148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0" i="0" u="none" strike="noStrike" cap="none">
                <a:solidFill>
                  <a:srgbClr val="88B373"/>
                </a:solidFill>
                <a:latin typeface="Calibri"/>
                <a:ea typeface="Calibri"/>
                <a:cs typeface="Calibri"/>
                <a:sym typeface="Calibri"/>
              </a:rPr>
              <a:t> Contents</a:t>
            </a:r>
            <a:endParaRPr sz="5400" b="0" i="0" u="none" strike="noStrike" cap="none">
              <a:solidFill>
                <a:srgbClr val="88B3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8" name="Google Shape;118;p2"/>
          <p:cNvGrpSpPr/>
          <p:nvPr/>
        </p:nvGrpSpPr>
        <p:grpSpPr>
          <a:xfrm>
            <a:off x="6361752" y="2415043"/>
            <a:ext cx="4912255" cy="2308284"/>
            <a:chOff x="7325653" y="2415043"/>
            <a:chExt cx="3813552" cy="2308284"/>
          </a:xfrm>
        </p:grpSpPr>
        <p:sp>
          <p:nvSpPr>
            <p:cNvPr id="119" name="Google Shape;119;p2"/>
            <p:cNvSpPr txBox="1"/>
            <p:nvPr/>
          </p:nvSpPr>
          <p:spPr>
            <a:xfrm>
              <a:off x="7597522" y="2415043"/>
              <a:ext cx="3541683" cy="23082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3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 dirty="0">
                  <a:solidFill>
                    <a:srgbClr val="41535B"/>
                  </a:solidFill>
                  <a:latin typeface="Calibri"/>
                  <a:ea typeface="Calibri"/>
                  <a:cs typeface="Calibri"/>
                  <a:sym typeface="Calibri"/>
                </a:rPr>
                <a:t>Sources of Capital 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3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 dirty="0">
                  <a:solidFill>
                    <a:srgbClr val="41535B"/>
                  </a:solidFill>
                  <a:latin typeface="Calibri"/>
                  <a:ea typeface="Calibri"/>
                  <a:cs typeface="Calibri"/>
                  <a:sym typeface="Calibri"/>
                </a:rPr>
                <a:t>Review of Sources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3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 dirty="0">
                  <a:solidFill>
                    <a:srgbClr val="41535B"/>
                  </a:solidFill>
                  <a:latin typeface="Calibri"/>
                  <a:ea typeface="Calibri"/>
                  <a:cs typeface="Calibri"/>
                  <a:sym typeface="Calibri"/>
                </a:rPr>
                <a:t>Stacking Case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7325653" y="2880041"/>
              <a:ext cx="178205" cy="178205"/>
            </a:xfrm>
            <a:prstGeom prst="ellipse">
              <a:avLst/>
            </a:prstGeom>
            <a:solidFill>
              <a:srgbClr val="88B37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8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7325654" y="3593625"/>
              <a:ext cx="178205" cy="178205"/>
            </a:xfrm>
            <a:prstGeom prst="ellipse">
              <a:avLst/>
            </a:prstGeom>
            <a:solidFill>
              <a:srgbClr val="88B37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8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sz="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7325653" y="4343211"/>
              <a:ext cx="178205" cy="178205"/>
            </a:xfrm>
            <a:prstGeom prst="ellipse">
              <a:avLst/>
            </a:prstGeom>
            <a:solidFill>
              <a:srgbClr val="88B37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8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sz="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3" name="Google Shape;123;p2"/>
          <p:cNvSpPr/>
          <p:nvPr/>
        </p:nvSpPr>
        <p:spPr>
          <a:xfrm>
            <a:off x="0" y="2120"/>
            <a:ext cx="1352550" cy="6855880"/>
          </a:xfrm>
          <a:prstGeom prst="rect">
            <a:avLst/>
          </a:prstGeom>
          <a:solidFill>
            <a:srgbClr val="88B37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2"/>
          <p:cNvSpPr/>
          <p:nvPr/>
        </p:nvSpPr>
        <p:spPr>
          <a:xfrm>
            <a:off x="11950700" y="2120"/>
            <a:ext cx="241300" cy="6855880"/>
          </a:xfrm>
          <a:prstGeom prst="rect">
            <a:avLst/>
          </a:prstGeom>
          <a:solidFill>
            <a:srgbClr val="D2CAB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pic>
        <p:nvPicPr>
          <p:cNvPr id="126" name="Google Shape;126;p2" descr="A step-by-step guide to the Retrofit application process | Save on Energ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82752" y="1006592"/>
            <a:ext cx="3467100" cy="231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" descr="A ROADMAP FOR RETROFITS IN CANADA: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82752" y="3682727"/>
            <a:ext cx="3434148" cy="23959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"/>
          <p:cNvSpPr txBox="1">
            <a:spLocks noGrp="1"/>
          </p:cNvSpPr>
          <p:nvPr>
            <p:ph type="title"/>
          </p:nvPr>
        </p:nvSpPr>
        <p:spPr>
          <a:xfrm>
            <a:off x="744496" y="645363"/>
            <a:ext cx="10420809" cy="738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B373"/>
              </a:buClr>
              <a:buSzPts val="4000"/>
              <a:buFont typeface="Calibri"/>
              <a:buNone/>
            </a:pPr>
            <a:r>
              <a:rPr lang="en-US">
                <a:solidFill>
                  <a:srgbClr val="88B373"/>
                </a:solidFill>
              </a:rPr>
              <a:t>Sources of Capital</a:t>
            </a:r>
            <a:endParaRPr>
              <a:solidFill>
                <a:srgbClr val="88B373"/>
              </a:solidFill>
            </a:endParaRPr>
          </a:p>
        </p:txBody>
      </p:sp>
      <p:grpSp>
        <p:nvGrpSpPr>
          <p:cNvPr id="134" name="Google Shape;134;p3"/>
          <p:cNvGrpSpPr/>
          <p:nvPr/>
        </p:nvGrpSpPr>
        <p:grpSpPr>
          <a:xfrm>
            <a:off x="886527" y="1523839"/>
            <a:ext cx="10980466" cy="4475873"/>
            <a:chOff x="1918" y="408581"/>
            <a:chExt cx="10980466" cy="4475873"/>
          </a:xfrm>
        </p:grpSpPr>
        <p:sp>
          <p:nvSpPr>
            <p:cNvPr id="135" name="Google Shape;135;p3"/>
            <p:cNvSpPr/>
            <p:nvPr/>
          </p:nvSpPr>
          <p:spPr>
            <a:xfrm>
              <a:off x="8090507" y="2483013"/>
              <a:ext cx="2046299" cy="35514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rgbClr val="7BA62B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136" name="Google Shape;136;p3"/>
            <p:cNvSpPr/>
            <p:nvPr/>
          </p:nvSpPr>
          <p:spPr>
            <a:xfrm>
              <a:off x="8044787" y="2483013"/>
              <a:ext cx="91440" cy="35514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w="19050" cap="rnd" cmpd="sng">
              <a:solidFill>
                <a:srgbClr val="4A901A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137" name="Google Shape;137;p3"/>
            <p:cNvSpPr/>
            <p:nvPr/>
          </p:nvSpPr>
          <p:spPr>
            <a:xfrm>
              <a:off x="6044208" y="3683734"/>
              <a:ext cx="1076598" cy="35514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w="19050" cap="rnd" cmpd="sng">
              <a:solidFill>
                <a:srgbClr val="4A901A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138" name="Google Shape;138;p3"/>
            <p:cNvSpPr/>
            <p:nvPr/>
          </p:nvSpPr>
          <p:spPr>
            <a:xfrm>
              <a:off x="4993543" y="3683734"/>
              <a:ext cx="1050664" cy="35514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0683" y="0"/>
                  </a:moveTo>
                  <a:lnTo>
                    <a:pt x="110683" y="56830"/>
                  </a:lnTo>
                  <a:lnTo>
                    <a:pt x="0" y="56830"/>
                  </a:lnTo>
                  <a:lnTo>
                    <a:pt x="0" y="113660"/>
                  </a:lnTo>
                </a:path>
              </a:pathLst>
            </a:custGeom>
            <a:noFill/>
            <a:ln w="19050" cap="rnd" cmpd="sng">
              <a:solidFill>
                <a:srgbClr val="4A901A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139" name="Google Shape;139;p3"/>
            <p:cNvSpPr/>
            <p:nvPr/>
          </p:nvSpPr>
          <p:spPr>
            <a:xfrm>
              <a:off x="6044208" y="2483013"/>
              <a:ext cx="2046299" cy="35514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w="19050" cap="rnd" cmpd="sng">
              <a:solidFill>
                <a:srgbClr val="4A901A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140" name="Google Shape;140;p3"/>
            <p:cNvSpPr/>
            <p:nvPr/>
          </p:nvSpPr>
          <p:spPr>
            <a:xfrm>
              <a:off x="4502267" y="1254159"/>
              <a:ext cx="3588240" cy="38327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64404"/>
                  </a:lnTo>
                  <a:lnTo>
                    <a:pt x="120000" y="64404"/>
                  </a:lnTo>
                  <a:lnTo>
                    <a:pt x="120000" y="120000"/>
                  </a:lnTo>
                </a:path>
              </a:pathLst>
            </a:custGeom>
            <a:noFill/>
            <a:ln w="19050" cap="rnd" cmpd="sng">
              <a:solidFill>
                <a:srgbClr val="427E19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141" name="Google Shape;141;p3"/>
            <p:cNvSpPr/>
            <p:nvPr/>
          </p:nvSpPr>
          <p:spPr>
            <a:xfrm>
              <a:off x="1821145" y="2455202"/>
              <a:ext cx="227071" cy="200646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rgbClr val="066684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142" name="Google Shape;142;p3"/>
            <p:cNvSpPr/>
            <p:nvPr/>
          </p:nvSpPr>
          <p:spPr>
            <a:xfrm>
              <a:off x="1693074" y="2455202"/>
              <a:ext cx="128071" cy="200646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57590" y="0"/>
                  </a:moveTo>
                  <a:lnTo>
                    <a:pt x="157590" y="112084"/>
                  </a:lnTo>
                  <a:lnTo>
                    <a:pt x="0" y="112084"/>
                  </a:lnTo>
                </a:path>
              </a:pathLst>
            </a:custGeom>
            <a:noFill/>
            <a:ln w="19050" cap="rnd" cmpd="sng">
              <a:solidFill>
                <a:srgbClr val="4A901A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143" name="Google Shape;143;p3"/>
            <p:cNvSpPr/>
            <p:nvPr/>
          </p:nvSpPr>
          <p:spPr>
            <a:xfrm>
              <a:off x="1821145" y="2455202"/>
              <a:ext cx="227071" cy="80574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rgbClr val="41535B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144" name="Google Shape;144;p3"/>
            <p:cNvSpPr/>
            <p:nvPr/>
          </p:nvSpPr>
          <p:spPr>
            <a:xfrm>
              <a:off x="1693074" y="2455202"/>
              <a:ext cx="128071" cy="80574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34101" y="0"/>
                  </a:moveTo>
                  <a:lnTo>
                    <a:pt x="134101" y="93380"/>
                  </a:lnTo>
                  <a:lnTo>
                    <a:pt x="0" y="93380"/>
                  </a:lnTo>
                </a:path>
              </a:pathLst>
            </a:custGeom>
            <a:noFill/>
            <a:ln w="19050" cap="rnd" cmpd="sng">
              <a:solidFill>
                <a:srgbClr val="4A901A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145" name="Google Shape;145;p3"/>
            <p:cNvSpPr/>
            <p:nvPr/>
          </p:nvSpPr>
          <p:spPr>
            <a:xfrm>
              <a:off x="1821145" y="1254159"/>
              <a:ext cx="2681121" cy="35546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2273" y="0"/>
                  </a:moveTo>
                  <a:lnTo>
                    <a:pt x="92273" y="48315"/>
                  </a:lnTo>
                  <a:lnTo>
                    <a:pt x="0" y="48315"/>
                  </a:lnTo>
                  <a:lnTo>
                    <a:pt x="0" y="96631"/>
                  </a:lnTo>
                </a:path>
              </a:pathLst>
            </a:custGeom>
            <a:noFill/>
            <a:ln w="19050" cap="rnd" cmpd="sng">
              <a:solidFill>
                <a:srgbClr val="427E19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146" name="Google Shape;146;p3"/>
            <p:cNvSpPr/>
            <p:nvPr/>
          </p:nvSpPr>
          <p:spPr>
            <a:xfrm>
              <a:off x="3274030" y="408581"/>
              <a:ext cx="2456472" cy="845578"/>
            </a:xfrm>
            <a:prstGeom prst="rect">
              <a:avLst/>
            </a:prstGeom>
            <a:solidFill>
              <a:srgbClr val="FFFFFF"/>
            </a:solidFill>
            <a:ln w="9525" cap="rnd" cmpd="sng">
              <a:solidFill>
                <a:srgbClr val="6C911C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12700" dir="5400000" algn="ctr" rotWithShape="0">
                <a:srgbClr val="000000">
                  <a:alpha val="42352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3"/>
            <p:cNvSpPr txBox="1"/>
            <p:nvPr/>
          </p:nvSpPr>
          <p:spPr>
            <a:xfrm>
              <a:off x="3274030" y="408581"/>
              <a:ext cx="2456472" cy="8455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rPr lang="en-US"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EE Funding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rPr lang="en-US"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Solutions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975567" y="1609623"/>
              <a:ext cx="1691156" cy="845578"/>
            </a:xfrm>
            <a:prstGeom prst="rect">
              <a:avLst/>
            </a:prstGeom>
            <a:solidFill>
              <a:srgbClr val="FFFFFF"/>
            </a:solidFill>
            <a:ln w="9525" cap="rnd" cmpd="sng">
              <a:solidFill>
                <a:srgbClr val="6C911C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12700" dir="5400000" algn="ctr" rotWithShape="0">
                <a:srgbClr val="000000">
                  <a:alpha val="42352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3"/>
            <p:cNvSpPr txBox="1"/>
            <p:nvPr/>
          </p:nvSpPr>
          <p:spPr>
            <a:xfrm>
              <a:off x="975567" y="1609623"/>
              <a:ext cx="1691156" cy="8455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150" tIns="10150" rIns="10150" bIns="10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Calibri"/>
                <a:buNone/>
              </a:pPr>
              <a:r>
                <a:rPr lang="en-US" sz="16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Traditional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1918" y="2838155"/>
              <a:ext cx="1691156" cy="845578"/>
            </a:xfrm>
            <a:prstGeom prst="rect">
              <a:avLst/>
            </a:prstGeom>
            <a:solidFill>
              <a:srgbClr val="E7F2D3"/>
            </a:solidFill>
            <a:ln w="9525" cap="rnd" cmpd="sng">
              <a:solidFill>
                <a:srgbClr val="6C911C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12700" dir="5400000" algn="ctr" rotWithShape="0">
                <a:srgbClr val="000000">
                  <a:alpha val="42352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3"/>
            <p:cNvSpPr txBox="1"/>
            <p:nvPr/>
          </p:nvSpPr>
          <p:spPr>
            <a:xfrm>
              <a:off x="1918" y="2838155"/>
              <a:ext cx="1691156" cy="8455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150" tIns="10150" rIns="10150" bIns="10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Calibri"/>
                <a:buNone/>
              </a:pPr>
              <a:r>
                <a:rPr lang="en-US" sz="16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Equity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2048217" y="2838155"/>
              <a:ext cx="1691156" cy="845578"/>
            </a:xfrm>
            <a:prstGeom prst="rect">
              <a:avLst/>
            </a:prstGeom>
            <a:solidFill>
              <a:srgbClr val="FFFFFF"/>
            </a:solidFill>
            <a:ln w="9525" cap="rnd" cmpd="sng">
              <a:solidFill>
                <a:srgbClr val="6C911C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12700" dir="5400000" algn="ctr" rotWithShape="0">
                <a:srgbClr val="000000">
                  <a:alpha val="42352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3"/>
            <p:cNvSpPr txBox="1"/>
            <p:nvPr/>
          </p:nvSpPr>
          <p:spPr>
            <a:xfrm>
              <a:off x="2048217" y="2838155"/>
              <a:ext cx="1691156" cy="8455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150" tIns="10150" rIns="10150" bIns="10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Calibri"/>
                <a:buNone/>
              </a:pPr>
              <a:r>
                <a:rPr lang="en-US" sz="16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Utility Incentives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1918" y="4038876"/>
              <a:ext cx="1691156" cy="845578"/>
            </a:xfrm>
            <a:prstGeom prst="rect">
              <a:avLst/>
            </a:prstGeom>
            <a:solidFill>
              <a:srgbClr val="FFFFFF"/>
            </a:solidFill>
            <a:ln w="9525" cap="rnd" cmpd="sng">
              <a:solidFill>
                <a:srgbClr val="6C911C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12700" dir="5400000" algn="ctr" rotWithShape="0">
                <a:srgbClr val="000000">
                  <a:alpha val="42352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3"/>
            <p:cNvSpPr txBox="1"/>
            <p:nvPr/>
          </p:nvSpPr>
          <p:spPr>
            <a:xfrm>
              <a:off x="1918" y="4038876"/>
              <a:ext cx="1691156" cy="8455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150" tIns="10150" rIns="10150" bIns="10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Calibri"/>
                <a:buNone/>
              </a:pPr>
              <a:r>
                <a:rPr lang="en-US" sz="16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Loans/Leases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2048217" y="4038876"/>
              <a:ext cx="1691156" cy="845578"/>
            </a:xfrm>
            <a:prstGeom prst="rect">
              <a:avLst/>
            </a:prstGeom>
            <a:solidFill>
              <a:srgbClr val="E7F2D3"/>
            </a:solidFill>
            <a:ln w="9525" cap="rnd" cmpd="sng">
              <a:solidFill>
                <a:srgbClr val="6C911C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12700" dir="5400000" algn="ctr" rotWithShape="0">
                <a:srgbClr val="000000">
                  <a:alpha val="42352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3"/>
            <p:cNvSpPr txBox="1"/>
            <p:nvPr/>
          </p:nvSpPr>
          <p:spPr>
            <a:xfrm>
              <a:off x="2048217" y="4038876"/>
              <a:ext cx="1691156" cy="8455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150" tIns="10150" rIns="10150" bIns="10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Calibri"/>
                <a:buNone/>
              </a:pPr>
              <a:r>
                <a:rPr lang="en-US" sz="16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Funding Programs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7244929" y="1637434"/>
              <a:ext cx="1691156" cy="845578"/>
            </a:xfrm>
            <a:prstGeom prst="rect">
              <a:avLst/>
            </a:prstGeom>
            <a:solidFill>
              <a:srgbClr val="FFFFFF"/>
            </a:solidFill>
            <a:ln w="9525" cap="rnd" cmpd="sng">
              <a:solidFill>
                <a:srgbClr val="6C911C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12700" dir="5400000" algn="ctr" rotWithShape="0">
                <a:srgbClr val="000000">
                  <a:alpha val="42352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3"/>
            <p:cNvSpPr txBox="1"/>
            <p:nvPr/>
          </p:nvSpPr>
          <p:spPr>
            <a:xfrm>
              <a:off x="7244929" y="1637434"/>
              <a:ext cx="1691156" cy="8455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150" tIns="10150" rIns="10150" bIns="10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Calibri"/>
                <a:buNone/>
              </a:pPr>
              <a:r>
                <a:rPr lang="en-US" sz="16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Specialized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5198630" y="2838155"/>
              <a:ext cx="1691156" cy="845578"/>
            </a:xfrm>
            <a:prstGeom prst="rect">
              <a:avLst/>
            </a:prstGeom>
            <a:solidFill>
              <a:srgbClr val="FFFFFF"/>
            </a:solidFill>
            <a:ln w="9525" cap="rnd" cmpd="sng">
              <a:solidFill>
                <a:srgbClr val="6C911C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12700" dir="5400000" algn="ctr" rotWithShape="0">
                <a:srgbClr val="000000">
                  <a:alpha val="42352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3"/>
            <p:cNvSpPr txBox="1"/>
            <p:nvPr/>
          </p:nvSpPr>
          <p:spPr>
            <a:xfrm>
              <a:off x="5198630" y="2838155"/>
              <a:ext cx="1691156" cy="8455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150" tIns="10150" rIns="10150" bIns="10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Calibri"/>
                <a:buNone/>
              </a:pPr>
              <a:r>
                <a:rPr lang="en-US" sz="16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Savings Backed Arrangements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Calibri"/>
                <a:buNone/>
              </a:pPr>
              <a:r>
                <a:rPr lang="en-US" sz="16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(3</a:t>
              </a:r>
              <a:r>
                <a:rPr lang="en-US" sz="1600" b="0" i="0" u="none" strike="noStrike" cap="none" baseline="300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rd</a:t>
              </a:r>
              <a:r>
                <a:rPr lang="en-US" sz="16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Party)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4094516" y="4038876"/>
              <a:ext cx="1798054" cy="845578"/>
            </a:xfrm>
            <a:prstGeom prst="rect">
              <a:avLst/>
            </a:prstGeom>
            <a:solidFill>
              <a:srgbClr val="E7F2D3"/>
            </a:solidFill>
            <a:ln w="9525" cap="rnd" cmpd="sng">
              <a:solidFill>
                <a:srgbClr val="6C911C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12700" dir="5400000" algn="ctr" rotWithShape="0">
                <a:srgbClr val="000000">
                  <a:alpha val="42352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3"/>
            <p:cNvSpPr txBox="1"/>
            <p:nvPr/>
          </p:nvSpPr>
          <p:spPr>
            <a:xfrm>
              <a:off x="4094516" y="4038876"/>
              <a:ext cx="1798054" cy="8455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150" tIns="10150" rIns="10150" bIns="10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Calibri"/>
                <a:buNone/>
              </a:pPr>
              <a:r>
                <a:rPr lang="en-US" sz="16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Service Agreements (EaaS, ESA)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3"/>
            <p:cNvSpPr/>
            <p:nvPr/>
          </p:nvSpPr>
          <p:spPr>
            <a:xfrm>
              <a:off x="6247713" y="4038876"/>
              <a:ext cx="1746186" cy="820134"/>
            </a:xfrm>
            <a:prstGeom prst="rect">
              <a:avLst/>
            </a:prstGeom>
            <a:solidFill>
              <a:srgbClr val="E7F2D3"/>
            </a:solidFill>
            <a:ln w="9525" cap="rnd" cmpd="sng">
              <a:solidFill>
                <a:srgbClr val="6C911C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12700" dir="5400000" algn="ctr" rotWithShape="0">
                <a:srgbClr val="000000">
                  <a:alpha val="42352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3"/>
            <p:cNvSpPr txBox="1"/>
            <p:nvPr/>
          </p:nvSpPr>
          <p:spPr>
            <a:xfrm>
              <a:off x="6247713" y="4038876"/>
              <a:ext cx="1746186" cy="8201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150" tIns="10150" rIns="10150" bIns="10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Calibri"/>
                <a:buNone/>
              </a:pPr>
              <a:r>
                <a:rPr lang="en-US" sz="16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Energy Performance Contracting (ESPA)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7244929" y="2838155"/>
              <a:ext cx="1691156" cy="845578"/>
            </a:xfrm>
            <a:prstGeom prst="rect">
              <a:avLst/>
            </a:prstGeom>
            <a:solidFill>
              <a:schemeClr val="lt1"/>
            </a:solidFill>
            <a:ln w="9525" cap="rnd" cmpd="sng">
              <a:solidFill>
                <a:srgbClr val="6C911C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12700" dir="5400000" algn="ctr" rotWithShape="0">
                <a:srgbClr val="000000">
                  <a:alpha val="42352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3"/>
            <p:cNvSpPr txBox="1"/>
            <p:nvPr/>
          </p:nvSpPr>
          <p:spPr>
            <a:xfrm>
              <a:off x="7244929" y="2838155"/>
              <a:ext cx="1691156" cy="8455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150" tIns="10150" rIns="10150" bIns="10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Calibri"/>
                <a:buNone/>
              </a:pPr>
              <a:r>
                <a:rPr lang="en-US" sz="16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PACE / LIC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9291228" y="2838155"/>
              <a:ext cx="1691156" cy="845578"/>
            </a:xfrm>
            <a:prstGeom prst="rect">
              <a:avLst/>
            </a:prstGeom>
            <a:solidFill>
              <a:srgbClr val="FFFFFF"/>
            </a:solidFill>
            <a:ln w="9525" cap="rnd" cmpd="sng">
              <a:solidFill>
                <a:srgbClr val="6C911C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12700" dir="5400000" algn="ctr" rotWithShape="0">
                <a:srgbClr val="000000">
                  <a:alpha val="42352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3"/>
            <p:cNvSpPr txBox="1"/>
            <p:nvPr/>
          </p:nvSpPr>
          <p:spPr>
            <a:xfrm>
              <a:off x="9291228" y="2838155"/>
              <a:ext cx="1691156" cy="8455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150" tIns="10150" rIns="10150" bIns="10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Calibri"/>
                <a:buNone/>
              </a:pPr>
              <a:r>
                <a:rPr lang="en-US" sz="16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On-Bill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4"/>
          <p:cNvSpPr txBox="1">
            <a:spLocks noGrp="1"/>
          </p:cNvSpPr>
          <p:nvPr>
            <p:ph type="title"/>
          </p:nvPr>
        </p:nvSpPr>
        <p:spPr>
          <a:xfrm>
            <a:off x="744496" y="645362"/>
            <a:ext cx="8117281" cy="1517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B373"/>
              </a:buClr>
              <a:buSzPts val="4000"/>
              <a:buNone/>
            </a:pPr>
            <a:r>
              <a:rPr lang="en-US" dirty="0">
                <a:solidFill>
                  <a:srgbClr val="88B373"/>
                </a:solidFill>
              </a:rPr>
              <a:t>Utility Incentives – </a:t>
            </a:r>
            <a:endParaRPr dirty="0">
              <a:solidFill>
                <a:srgbClr val="88B373"/>
              </a:solidFill>
            </a:endParaRPr>
          </a:p>
        </p:txBody>
      </p:sp>
      <p:graphicFrame>
        <p:nvGraphicFramePr>
          <p:cNvPr id="176" name="Google Shape;176;p4"/>
          <p:cNvGraphicFramePr/>
          <p:nvPr>
            <p:extLst>
              <p:ext uri="{D42A27DB-BD31-4B8C-83A1-F6EECF244321}">
                <p14:modId xmlns:p14="http://schemas.microsoft.com/office/powerpoint/2010/main" val="1081027529"/>
              </p:ext>
            </p:extLst>
          </p:nvPr>
        </p:nvGraphicFramePr>
        <p:xfrm>
          <a:off x="668296" y="2066268"/>
          <a:ext cx="11155403" cy="2882727"/>
        </p:xfrm>
        <a:graphic>
          <a:graphicData uri="http://schemas.openxmlformats.org/drawingml/2006/table">
            <a:tbl>
              <a:tblPr firstRow="1" bandRow="1">
                <a:noFill/>
                <a:tableStyleId>{2DB4D9DD-FC1B-4A76-A6AD-1A31083A2237}</a:tableStyleId>
              </a:tblPr>
              <a:tblGrid>
                <a:gridCol w="2313537">
                  <a:extLst>
                    <a:ext uri="{9D8B030D-6E8A-4147-A177-3AD203B41FA5}">
                      <a16:colId xmlns:a16="http://schemas.microsoft.com/office/drawing/2014/main" val="4151258581"/>
                    </a:ext>
                  </a:extLst>
                </a:gridCol>
                <a:gridCol w="2480470">
                  <a:extLst>
                    <a:ext uri="{9D8B030D-6E8A-4147-A177-3AD203B41FA5}">
                      <a16:colId xmlns:a16="http://schemas.microsoft.com/office/drawing/2014/main" val="3676666541"/>
                    </a:ext>
                  </a:extLst>
                </a:gridCol>
                <a:gridCol w="15577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036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428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  <a:tabLst/>
                        <a:defRPr/>
                      </a:pPr>
                      <a:r>
                        <a:rPr lang="en-US" sz="1600" u="none" strike="noStrike" cap="none" dirty="0"/>
                        <a:t>Funding Program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Eligible Measures</a:t>
                      </a:r>
                      <a:endParaRPr sz="1600" u="none" strike="noStrike" cap="none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Study Funding</a:t>
                      </a:r>
                      <a:endParaRPr sz="1600" u="none" strike="noStrike" cap="none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Capital Funding</a:t>
                      </a:r>
                      <a:endParaRPr sz="1600" u="none" strike="noStrike" cap="none"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395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Noto Sans Symbols"/>
                        <a:buNone/>
                      </a:pPr>
                      <a:r>
                        <a:rPr lang="en-CA" sz="1600" u="none" strike="noStrike" cap="none" dirty="0"/>
                        <a:t>Multi-residential</a:t>
                      </a:r>
                      <a:endParaRPr sz="1600" u="none" strike="noStrike" cap="none" dirty="0"/>
                    </a:p>
                  </a:txBody>
                  <a:tcPr marL="91450" marR="91450" marT="45725" marB="45725" anchor="ctr"/>
                </a:tc>
                <a:tc rowSpan="2"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 panose="020B0604020202020204" pitchFamily="34" charset="0"/>
                        <a:buChar char="•"/>
                      </a:pPr>
                      <a:r>
                        <a:rPr lang="en-CA" sz="1600" u="none" strike="noStrike" cap="none" dirty="0"/>
                        <a:t>Boilers </a:t>
                      </a: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 panose="020B0604020202020204" pitchFamily="34" charset="0"/>
                        <a:buChar char="•"/>
                      </a:pPr>
                      <a:r>
                        <a:rPr lang="en-CA" sz="1600" u="none" strike="noStrike" cap="none" dirty="0"/>
                        <a:t>Water Heaters, </a:t>
                      </a: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 panose="020B0604020202020204" pitchFamily="34" charset="0"/>
                        <a:buChar char="•"/>
                      </a:pPr>
                      <a:r>
                        <a:rPr lang="en-CA" sz="1600" u="none" strike="noStrike" cap="none" dirty="0"/>
                        <a:t>Make-Up Air Units,</a:t>
                      </a: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 panose="020B0604020202020204" pitchFamily="34" charset="0"/>
                        <a:buChar char="•"/>
                      </a:pPr>
                      <a:r>
                        <a:rPr lang="en-CA" sz="1600" u="none" strike="noStrike" cap="none" dirty="0"/>
                        <a:t>Heat and/or Energy Recovery Ventilators</a:t>
                      </a:r>
                      <a:endParaRPr sz="1600" u="none" strike="noStrike" cap="none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Noto Sans Symbols"/>
                        <a:buNone/>
                      </a:pPr>
                      <a:r>
                        <a:rPr lang="en-CA" sz="1600" u="none" strike="noStrike" cap="none" dirty="0"/>
                        <a:t>n/a</a:t>
                      </a:r>
                      <a:endParaRPr sz="1600" u="none" strike="noStrike" cap="none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Noto Sans Symbols"/>
                        <a:buNone/>
                      </a:pPr>
                      <a:r>
                        <a:rPr lang="en-CA" sz="1600" u="none" strike="noStrike" cap="none" dirty="0"/>
                        <a:t>$ / unit, depending on efficiency</a:t>
                      </a:r>
                      <a:endParaRPr sz="1600" u="none" strike="noStrike" cap="none"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3379256813"/>
                  </a:ext>
                </a:extLst>
              </a:tr>
              <a:tr h="65443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Noto Sans Symbols"/>
                        <a:buNone/>
                      </a:pPr>
                      <a:r>
                        <a:rPr lang="en-CA" sz="1600" u="none" strike="noStrike" cap="none" dirty="0"/>
                        <a:t>Affordable housing incentives</a:t>
                      </a:r>
                      <a:endParaRPr sz="1600" u="none" strike="noStrike" cap="none" dirty="0"/>
                    </a:p>
                  </a:txBody>
                  <a:tcPr marL="91450" marR="91450" marT="45725" marB="45725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Noto Sans Symbols"/>
                        <a:buNone/>
                      </a:pPr>
                      <a:r>
                        <a:rPr lang="en-US" sz="1600" u="none" strike="noStrike" cap="none" dirty="0"/>
                        <a:t>$8k/ bldg. or 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Noto Sans Symbols"/>
                        <a:buNone/>
                      </a:pPr>
                      <a:r>
                        <a:rPr lang="en-US" sz="1600" u="none" strike="noStrike" cap="none" dirty="0"/>
                        <a:t>$40k/ provider</a:t>
                      </a:r>
                      <a:endParaRPr sz="1600" u="none" strike="noStrike" cap="none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 panose="020B0604020202020204" pitchFamily="34" charset="0"/>
                        <a:buChar char="•"/>
                      </a:pPr>
                      <a:r>
                        <a:rPr lang="en-US" sz="1600" u="none" strike="noStrike" cap="none" dirty="0"/>
                        <a:t>$100K to reduce payback</a:t>
                      </a: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 panose="020B0604020202020204" pitchFamily="34" charset="0"/>
                        <a:buChar char="•"/>
                      </a:pPr>
                      <a:endParaRPr lang="en-US" sz="1600" u="none" strike="noStrike" cap="none" dirty="0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 panose="020B0604020202020204" pitchFamily="34" charset="0"/>
                        <a:buChar char="•"/>
                      </a:pPr>
                      <a:r>
                        <a:rPr lang="en-US" sz="1600" u="none" strike="noStrike" cap="none" dirty="0"/>
                        <a:t>$200K for prescriptive incentives</a:t>
                      </a: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 panose="020B0604020202020204" pitchFamily="34" charset="0"/>
                        <a:buChar char="•"/>
                      </a:pPr>
                      <a:endParaRPr lang="en-US" sz="1600" u="none" strike="noStrike" cap="none" dirty="0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 panose="020B0604020202020204" pitchFamily="34" charset="0"/>
                        <a:buChar char="•"/>
                      </a:pPr>
                      <a:r>
                        <a:rPr lang="en-CA" sz="1600" u="none" strike="noStrike" cap="none" dirty="0"/>
                        <a:t>free in-suite measures - showerheads &amp; heat reflector panels</a:t>
                      </a:r>
                      <a:endParaRPr sz="1600" u="none" strike="noStrike" cap="none"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2245110790"/>
                  </a:ext>
                </a:extLst>
              </a:tr>
            </a:tbl>
          </a:graphicData>
        </a:graphic>
      </p:graphicFrame>
      <p:pic>
        <p:nvPicPr>
          <p:cNvPr id="8" name="Google Shape;177;p4">
            <a:extLst>
              <a:ext uri="{FF2B5EF4-FFF2-40B4-BE49-F238E27FC236}">
                <a16:creationId xmlns:a16="http://schemas.microsoft.com/office/drawing/2014/main" id="{80D90889-C2B0-12C8-C65C-8488035708D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671" t="21517" r="4285" b="32026"/>
          <a:stretch/>
        </p:blipFill>
        <p:spPr>
          <a:xfrm>
            <a:off x="4935510" y="554792"/>
            <a:ext cx="2320978" cy="6897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2183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4"/>
          <p:cNvSpPr txBox="1">
            <a:spLocks noGrp="1"/>
          </p:cNvSpPr>
          <p:nvPr>
            <p:ph type="title"/>
          </p:nvPr>
        </p:nvSpPr>
        <p:spPr>
          <a:xfrm>
            <a:off x="744496" y="645362"/>
            <a:ext cx="8117281" cy="1517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B373"/>
              </a:buClr>
              <a:buSzPts val="4000"/>
              <a:buNone/>
            </a:pPr>
            <a:r>
              <a:rPr lang="en-US" dirty="0">
                <a:solidFill>
                  <a:srgbClr val="88B373"/>
                </a:solidFill>
              </a:rPr>
              <a:t>Utility Incentives – </a:t>
            </a:r>
            <a:endParaRPr dirty="0">
              <a:solidFill>
                <a:srgbClr val="88B373"/>
              </a:solidFill>
            </a:endParaRPr>
          </a:p>
        </p:txBody>
      </p:sp>
      <p:graphicFrame>
        <p:nvGraphicFramePr>
          <p:cNvPr id="176" name="Google Shape;176;p4"/>
          <p:cNvGraphicFramePr/>
          <p:nvPr>
            <p:extLst>
              <p:ext uri="{D42A27DB-BD31-4B8C-83A1-F6EECF244321}">
                <p14:modId xmlns:p14="http://schemas.microsoft.com/office/powerpoint/2010/main" val="4034476600"/>
              </p:ext>
            </p:extLst>
          </p:nvPr>
        </p:nvGraphicFramePr>
        <p:xfrm>
          <a:off x="838912" y="1567362"/>
          <a:ext cx="11009099" cy="4251088"/>
        </p:xfrm>
        <a:graphic>
          <a:graphicData uri="http://schemas.openxmlformats.org/drawingml/2006/table">
            <a:tbl>
              <a:tblPr firstRow="1" bandRow="1">
                <a:noFill/>
                <a:tableStyleId>{2DB4D9DD-FC1B-4A76-A6AD-1A31083A2237}</a:tableStyleId>
              </a:tblPr>
              <a:tblGrid>
                <a:gridCol w="2218667">
                  <a:extLst>
                    <a:ext uri="{9D8B030D-6E8A-4147-A177-3AD203B41FA5}">
                      <a16:colId xmlns:a16="http://schemas.microsoft.com/office/drawing/2014/main" val="4151258581"/>
                    </a:ext>
                  </a:extLst>
                </a:gridCol>
                <a:gridCol w="3016650">
                  <a:extLst>
                    <a:ext uri="{9D8B030D-6E8A-4147-A177-3AD203B41FA5}">
                      <a16:colId xmlns:a16="http://schemas.microsoft.com/office/drawing/2014/main" val="3676666541"/>
                    </a:ext>
                  </a:extLst>
                </a:gridCol>
                <a:gridCol w="57737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642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  <a:tabLst/>
                        <a:defRPr/>
                      </a:pPr>
                      <a:r>
                        <a:rPr lang="en-US" sz="1600" u="none" strike="noStrike" cap="none" dirty="0"/>
                        <a:t>Funding Program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Eligible Measures</a:t>
                      </a:r>
                      <a:endParaRPr sz="1600" u="none" strike="noStrike" cap="none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Funding</a:t>
                      </a:r>
                      <a:endParaRPr sz="1600" u="none" strike="noStrike" cap="none"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9183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Noto Sans Symbols"/>
                        <a:buNone/>
                      </a:pPr>
                      <a:r>
                        <a:rPr lang="en-IN" sz="1600" u="none" strike="noStrike" cap="none" dirty="0"/>
                        <a:t>Retrofit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IN" sz="1600" u="none" strike="noStrike" cap="none" dirty="0"/>
                        <a:t>Lighting and non lighting for MURBs and other facilities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Noto Sans Symbols"/>
                        <a:buNone/>
                      </a:pPr>
                      <a:r>
                        <a:rPr lang="en-IN" sz="1600" b="0" u="none" strike="noStrike" cap="none" dirty="0"/>
                        <a:t>(some) Lighting – Either $400/kW of demand savings or $0.05/kWh of  1</a:t>
                      </a:r>
                      <a:r>
                        <a:rPr lang="en-IN" sz="1600" b="0" u="none" strike="noStrike" cap="none" baseline="30000" dirty="0"/>
                        <a:t>st</a:t>
                      </a:r>
                      <a:r>
                        <a:rPr lang="en-IN" sz="1600" b="0" u="none" strike="noStrike" cap="none" dirty="0"/>
                        <a:t>-year electricity savings, up to 50% project costs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Noto Sans Symbols"/>
                        <a:buNone/>
                      </a:pPr>
                      <a:endParaRPr lang="en-IN" sz="1600" b="0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Noto Sans Symbols"/>
                        <a:buNone/>
                      </a:pPr>
                      <a:r>
                        <a:rPr lang="en-IN" sz="1600" b="0" u="none" strike="noStrike" cap="none" dirty="0"/>
                        <a:t>Non-lighting – Either $800/kW of demand savings or $0.10/kWh of first- year electricity savings, up to 50% of project costs</a:t>
                      </a:r>
                      <a:endParaRPr sz="1600" b="0" u="none" strike="noStrike" cap="none"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3379256813"/>
                  </a:ext>
                </a:extLst>
              </a:tr>
              <a:tr h="56174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Noto Sans Symbols"/>
                        <a:buNone/>
                      </a:pPr>
                      <a:r>
                        <a:rPr lang="en-CA" sz="1600" u="none" strike="noStrike" cap="none" dirty="0"/>
                        <a:t>Energy Affordability Program</a:t>
                      </a:r>
                      <a:endParaRPr sz="1600" u="none" strike="noStrike" cap="none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cs typeface="Calibri"/>
                          <a:sym typeface="Arial"/>
                        </a:rPr>
                        <a:t>In-suite - led lights bulbs, power bars with timers, efficiency showerheads, aerators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 panose="020B0604020202020204" pitchFamily="34" charset="0"/>
                        <a:buNone/>
                      </a:pPr>
                      <a:r>
                        <a:rPr lang="en-CA" sz="1600" u="none" strike="noStrike" cap="none" dirty="0"/>
                        <a:t>Free</a:t>
                      </a:r>
                      <a:endParaRPr sz="1600" u="none" strike="noStrike" cap="none"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2245110790"/>
                  </a:ext>
                </a:extLst>
              </a:tr>
              <a:tr h="144986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Noto Sans Symbols"/>
                        <a:buNone/>
                      </a:pPr>
                      <a:r>
                        <a:rPr lang="en-IN" sz="1600" u="none" strike="noStrike" cap="none" dirty="0"/>
                        <a:t>Audit funding</a:t>
                      </a:r>
                      <a:endParaRPr sz="1600" u="none" strike="noStrike" cap="none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N" sz="16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cs typeface="Calibri"/>
                          <a:sym typeface="Arial"/>
                        </a:rPr>
                        <a:t>Electricity Survey Analysis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N" sz="16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cs typeface="Calibri"/>
                          <a:sym typeface="Arial"/>
                        </a:rPr>
                        <a:t>Tenants Audits (lighting, office equipment &amp; plug loads)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N" sz="16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cs typeface="Calibri"/>
                          <a:sym typeface="Arial"/>
                        </a:rPr>
                        <a:t>Building Systems Audit (non lighting)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Tx/>
                        <a:buNone/>
                        <a:tabLst/>
                        <a:defRPr/>
                      </a:pPr>
                      <a:r>
                        <a:rPr lang="en-IN" sz="16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cs typeface="Calibri"/>
                          <a:sym typeface="Arial"/>
                        </a:rPr>
                        <a:t>up to 50% of audit costs</a:t>
                      </a: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3077011381"/>
                  </a:ext>
                </a:extLst>
              </a:tr>
            </a:tbl>
          </a:graphicData>
        </a:graphic>
      </p:graphicFrame>
      <p:pic>
        <p:nvPicPr>
          <p:cNvPr id="5" name="Google Shape;178;p4" descr="IESO's Competitors, Revenue, Number of Employees, Funding, Acquisitions &amp;  News - Owler Company Profile">
            <a:extLst>
              <a:ext uri="{FF2B5EF4-FFF2-40B4-BE49-F238E27FC236}">
                <a16:creationId xmlns:a16="http://schemas.microsoft.com/office/drawing/2014/main" id="{A6AC83B4-F3A5-B731-3558-4BAD31E1F96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75464" y="645362"/>
            <a:ext cx="1715212" cy="7104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0937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5"/>
          <p:cNvSpPr txBox="1">
            <a:spLocks noGrp="1"/>
          </p:cNvSpPr>
          <p:nvPr>
            <p:ph type="title"/>
          </p:nvPr>
        </p:nvSpPr>
        <p:spPr>
          <a:xfrm>
            <a:off x="712929" y="652985"/>
            <a:ext cx="8614893" cy="1517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B373"/>
              </a:buClr>
              <a:buSzPts val="4000"/>
              <a:buNone/>
            </a:pPr>
            <a:r>
              <a:rPr lang="en-US">
                <a:solidFill>
                  <a:srgbClr val="88B373"/>
                </a:solidFill>
              </a:rPr>
              <a:t>Equity (Reserves)</a:t>
            </a:r>
            <a:endParaRPr>
              <a:solidFill>
                <a:srgbClr val="88B373"/>
              </a:solidFill>
            </a:endParaRPr>
          </a:p>
        </p:txBody>
      </p:sp>
      <p:sp>
        <p:nvSpPr>
          <p:cNvPr id="185" name="Google Shape;185;p5"/>
          <p:cNvSpPr/>
          <p:nvPr/>
        </p:nvSpPr>
        <p:spPr>
          <a:xfrm>
            <a:off x="1155276" y="1795932"/>
            <a:ext cx="4104481" cy="4161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Business case for using reserve: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End-of-life in next ~5yrs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High internal costs for BAU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Significant non-monetary benefits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Compliance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Leverage external funding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333333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Issues to manage: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Capital preservation – how much?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Regulatory/admin oversight on reserve allocation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Long-term capital plan &amp; repayment into reserve?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6" name="Google Shape;186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02104" y="3335845"/>
            <a:ext cx="6057134" cy="2703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84095" y="1249040"/>
            <a:ext cx="5775143" cy="21216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6" descr="How to find the right ban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32469" y="2336046"/>
            <a:ext cx="2659531" cy="1994648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6"/>
          <p:cNvSpPr txBox="1">
            <a:spLocks noGrp="1"/>
          </p:cNvSpPr>
          <p:nvPr>
            <p:ph type="title"/>
          </p:nvPr>
        </p:nvSpPr>
        <p:spPr>
          <a:xfrm>
            <a:off x="712929" y="652985"/>
            <a:ext cx="8614800" cy="15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B373"/>
              </a:buClr>
              <a:buSzPts val="4000"/>
              <a:buNone/>
            </a:pPr>
            <a:r>
              <a:rPr lang="en-US" dirty="0">
                <a:solidFill>
                  <a:srgbClr val="88B373"/>
                </a:solidFill>
              </a:rPr>
              <a:t>Traditional Loans/Leases</a:t>
            </a:r>
            <a:endParaRPr dirty="0">
              <a:solidFill>
                <a:srgbClr val="88B373"/>
              </a:solidFill>
            </a:endParaRPr>
          </a:p>
        </p:txBody>
      </p:sp>
      <p:sp>
        <p:nvSpPr>
          <p:cNvPr id="195" name="Google Shape;195;p6"/>
          <p:cNvSpPr/>
          <p:nvPr/>
        </p:nvSpPr>
        <p:spPr>
          <a:xfrm>
            <a:off x="997010" y="1887039"/>
            <a:ext cx="4490400" cy="34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Mortgage financing to include retrofit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Trigger events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Does the lender care about EE?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Loan to value pre or post retrofit?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333333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Leases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Equipment lease or rentals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333333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Issues to manage: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Borrowing bylaw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Borrower at risk if counting on savings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6" name="Google Shape;196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398207">
            <a:off x="6750334" y="1132549"/>
            <a:ext cx="5012376" cy="10821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341003">
            <a:off x="5622230" y="2719664"/>
            <a:ext cx="4447187" cy="527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898680">
            <a:off x="6468512" y="4092207"/>
            <a:ext cx="5282223" cy="1141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410795" y="5576222"/>
            <a:ext cx="5132388" cy="8174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66621E7-6685-31E7-B209-58B6D8C4640C}"/>
              </a:ext>
            </a:extLst>
          </p:cNvPr>
          <p:cNvGrpSpPr/>
          <p:nvPr/>
        </p:nvGrpSpPr>
        <p:grpSpPr>
          <a:xfrm>
            <a:off x="712929" y="1812316"/>
            <a:ext cx="10847746" cy="3233368"/>
            <a:chOff x="791870" y="1585427"/>
            <a:chExt cx="10847746" cy="3233368"/>
          </a:xfrm>
        </p:grpSpPr>
        <p:graphicFrame>
          <p:nvGraphicFramePr>
            <p:cNvPr id="205" name="Google Shape;205;p28"/>
            <p:cNvGraphicFramePr/>
            <p:nvPr>
              <p:extLst>
                <p:ext uri="{D42A27DB-BD31-4B8C-83A1-F6EECF244321}">
                  <p14:modId xmlns:p14="http://schemas.microsoft.com/office/powerpoint/2010/main" val="1782885690"/>
                </p:ext>
              </p:extLst>
            </p:nvPr>
          </p:nvGraphicFramePr>
          <p:xfrm>
            <a:off x="791870" y="1585427"/>
            <a:ext cx="10847746" cy="3233368"/>
          </p:xfrm>
          <a:graphic>
            <a:graphicData uri="http://schemas.openxmlformats.org/drawingml/2006/table">
              <a:tbl>
                <a:tblPr firstRow="1" bandRow="1">
                  <a:noFill/>
                  <a:tableStyleId>{2DB4D9DD-FC1B-4A76-A6AD-1A31083A2237}</a:tableStyleId>
                </a:tblPr>
                <a:tblGrid>
                  <a:gridCol w="1760828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1614453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7472465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</a:tblGrid>
                <a:tr h="644071">
                  <a:tc>
                    <a:txBody>
                      <a:bodyPr/>
                      <a:lstStyle/>
                      <a:p>
                        <a:pPr marL="0" marR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600"/>
                          <a:buFont typeface="Arial"/>
                          <a:buNone/>
                        </a:pPr>
                        <a:r>
                          <a:rPr lang="en-US" sz="1600" u="none" strike="noStrike" cap="none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Funder</a:t>
                        </a:r>
                        <a:endParaRPr sz="1600" u="none" strike="noStrike" cap="none"/>
                      </a:p>
                    </a:txBody>
                    <a:tcPr marL="91450" marR="91450" marT="45725" marB="45725" anchor="ctr"/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600"/>
                          <a:buFont typeface="Arial"/>
                          <a:buNone/>
                        </a:pPr>
                        <a:r>
                          <a:rPr lang="en-US" sz="1600" u="none" strike="noStrike" cap="none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Program</a:t>
                        </a:r>
                        <a:endParaRPr sz="1600" u="none" strike="noStrike" cap="none"/>
                      </a:p>
                    </a:txBody>
                    <a:tcPr marL="91450" marR="91450" marT="45725" marB="45725" anchor="ctr"/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600"/>
                          <a:buFont typeface="Arial"/>
                          <a:buNone/>
                        </a:pPr>
                        <a:r>
                          <a:rPr lang="en-US" sz="1600" u="none" strike="noStrike" cap="none" dirty="0"/>
                          <a:t>Key Notes </a:t>
                        </a:r>
                        <a:endParaRPr sz="1600" u="none" strike="noStrike" cap="none" dirty="0"/>
                      </a:p>
                    </a:txBody>
                    <a:tcPr marL="91450" marR="91450" marT="45725" marB="45725" anchor="ctr"/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863099">
                  <a:tc>
                    <a:txBody>
                      <a:bodyPr/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600"/>
                          <a:buFont typeface="Arial"/>
                          <a:buNone/>
                        </a:pPr>
                        <a:endParaRPr sz="16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91450" marR="91450" marT="45725" marB="45725" anchor="ctr"/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600"/>
                          <a:buFont typeface="Arial"/>
                          <a:buNone/>
                        </a:pPr>
                        <a:r>
                          <a:rPr lang="en-US" sz="1600" u="none" strike="noStrike" cap="none"/>
                          <a:t>TD Green Banking</a:t>
                        </a:r>
                        <a:endParaRPr sz="1600" u="none" strike="noStrike" cap="none"/>
                      </a:p>
                    </a:txBody>
                    <a:tcPr marL="91450" marR="91450" marT="45725" marB="45725" anchor="ctr"/>
                  </a:tc>
                  <a:tc>
                    <a:txBody>
                      <a:bodyPr/>
                      <a:lstStyle/>
                      <a:p>
                        <a:pPr marL="136525" marR="0" lvl="0" indent="-136525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dk1"/>
                          </a:buClr>
                          <a:buSzPts val="1600"/>
                          <a:buFont typeface="Arial"/>
                          <a:buChar char="•"/>
                        </a:pPr>
                        <a:r>
                          <a:rPr lang="en-US" sz="1600" u="none" strike="noStrike" cap="none" dirty="0"/>
                          <a:t>For business related renewable </a:t>
                        </a:r>
                        <a:r>
                          <a:rPr lang="en-US" sz="1600" b="0" i="0" u="none" strike="noStrike" cap="none" dirty="0">
                            <a:solidFill>
                              <a:schemeClr val="dk1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energy</a:t>
                        </a:r>
                        <a:r>
                          <a:rPr lang="en-US" sz="1600" u="none" strike="noStrike" cap="none" dirty="0"/>
                          <a:t> projects</a:t>
                        </a:r>
                        <a:endParaRPr sz="1600" u="none" strike="noStrike" cap="none" dirty="0"/>
                      </a:p>
                      <a:p>
                        <a:pPr marL="136525" marR="0" lvl="0" indent="-136525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SzPts val="1600"/>
                          <a:buChar char="•"/>
                        </a:pPr>
                        <a:r>
                          <a:rPr lang="en-US" sz="1600" dirty="0"/>
                          <a:t>Loan term: 1-5 years fixed rate</a:t>
                        </a:r>
                        <a:endParaRPr sz="1600" dirty="0"/>
                      </a:p>
                      <a:p>
                        <a:pPr marL="136525" marR="0" lvl="0" indent="-136525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SzPts val="1600"/>
                          <a:buChar char="•"/>
                        </a:pPr>
                        <a:r>
                          <a:rPr lang="en-US" sz="1600" dirty="0"/>
                          <a:t>Amortization up to 30 years or useful life of assets financed</a:t>
                        </a:r>
                        <a:endParaRPr sz="1600" dirty="0"/>
                      </a:p>
                    </a:txBody>
                    <a:tcPr marL="91450" marR="91450" marT="45725" marB="45725" anchor="ctr"/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863099">
                  <a:tc>
                    <a:txBody>
                      <a:bodyPr/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91450" marR="91450" marT="45725" marB="45725" anchor="ctr"/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600"/>
                          <a:buFont typeface="Arial"/>
                          <a:buNone/>
                        </a:pPr>
                        <a:r>
                          <a:rPr lang="en-US" sz="1600" u="none" strike="noStrike" cap="none"/>
                          <a:t>HSBC Green Loan Program</a:t>
                        </a:r>
                        <a:endParaRPr sz="1600" u="none" strike="noStrike" cap="none"/>
                      </a:p>
                    </a:txBody>
                    <a:tcPr marL="91450" marR="91450" marT="45725" marB="45725" anchor="ctr"/>
                  </a:tc>
                  <a:tc>
                    <a:txBody>
                      <a:bodyPr/>
                      <a:lstStyle/>
                      <a:p>
                        <a:pPr marL="136525" marR="0" lvl="0" indent="-136525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dk1"/>
                          </a:buClr>
                          <a:buSzPts val="1600"/>
                          <a:buFont typeface="Arial"/>
                          <a:buChar char="•"/>
                        </a:pPr>
                        <a:r>
                          <a:rPr lang="en-US" sz="1600" dirty="0"/>
                          <a:t>G</a:t>
                        </a:r>
                        <a:r>
                          <a:rPr lang="en-US" sz="1600" u="none" strike="noStrike" cap="none" dirty="0"/>
                          <a:t>reen equipment financing,</a:t>
                        </a:r>
                        <a:r>
                          <a:rPr lang="en-US" sz="1600" dirty="0"/>
                          <a:t> green loans</a:t>
                        </a:r>
                        <a:endParaRPr sz="1600" dirty="0"/>
                      </a:p>
                      <a:p>
                        <a:pPr marL="136525" marR="0" lvl="0" indent="-136525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dk1"/>
                          </a:buClr>
                          <a:buSzPts val="1600"/>
                          <a:buFont typeface="Arial"/>
                          <a:buChar char="•"/>
                        </a:pPr>
                        <a:r>
                          <a:rPr lang="en-US" sz="1600" dirty="0"/>
                          <a:t>Finance equipment acquisition with tangible environmental benefits</a:t>
                        </a:r>
                        <a:endParaRPr sz="1600" dirty="0"/>
                      </a:p>
                    </a:txBody>
                    <a:tcPr marL="91450" marR="91450" marT="45725" marB="45725" anchor="ctr"/>
                  </a:tc>
                  <a:extLst>
                    <a:ext uri="{0D108BD9-81ED-4DB2-BD59-A6C34878D82A}">
                      <a16:rowId xmlns:a16="http://schemas.microsoft.com/office/drawing/2014/main" val="1023755137"/>
                    </a:ext>
                  </a:extLst>
                </a:tr>
                <a:tr h="863099">
                  <a:tc>
                    <a:txBody>
                      <a:bodyPr/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91450" marR="91450" marT="45725" marB="45725" anchor="ctr"/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600"/>
                          <a:t>VCIB Clean Energy Financing</a:t>
                        </a:r>
                        <a:endParaRPr sz="1600" u="none" strike="noStrike" cap="none"/>
                      </a:p>
                    </a:txBody>
                    <a:tcPr marL="91450" marR="91450" marT="45725" marB="45725" anchor="ctr"/>
                  </a:tc>
                  <a:tc>
                    <a:txBody>
                      <a:bodyPr/>
                      <a:lstStyle/>
                      <a:p>
                        <a:pPr marL="136525" lvl="0" indent="-136525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dk1"/>
                          </a:buClr>
                          <a:buSzPts val="1600"/>
                          <a:buChar char="•"/>
                        </a:pPr>
                        <a:r>
                          <a:rPr lang="en-US" sz="1600" dirty="0"/>
                          <a:t>For energy efficiency projects</a:t>
                        </a:r>
                        <a:endParaRPr sz="1600" dirty="0"/>
                      </a:p>
                      <a:p>
                        <a:pPr marL="136525" lvl="0" indent="-136525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dk1"/>
                          </a:buClr>
                          <a:buSzPts val="1600"/>
                          <a:buChar char="•"/>
                        </a:pPr>
                        <a:r>
                          <a:rPr lang="en-US" sz="1600" dirty="0"/>
                          <a:t>Loan size: 3M-50M (project or portfolio) and 60%-80% debt financing of costs</a:t>
                        </a:r>
                        <a:endParaRPr sz="1600" dirty="0"/>
                      </a:p>
                      <a:p>
                        <a:pPr marL="136525" lvl="0" indent="-136525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dk1"/>
                          </a:buClr>
                          <a:buSzPts val="1600"/>
                          <a:buChar char="•"/>
                        </a:pPr>
                        <a:r>
                          <a:rPr lang="en-US" sz="1600" dirty="0"/>
                          <a:t>Loan term: 2-15 years, with amortization of up to 30 years</a:t>
                        </a:r>
                      </a:p>
                    </a:txBody>
                    <a:tcPr marL="91450" marR="91450" marT="45725" marB="45725" anchor="ctr"/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</a:tbl>
            </a:graphicData>
          </a:graphic>
        </p:graphicFrame>
        <p:pic>
          <p:nvPicPr>
            <p:cNvPr id="207" name="Google Shape;207;p2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297533" y="2398522"/>
              <a:ext cx="724600" cy="6086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8" name="Google Shape;208;p2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150846" y="3297789"/>
              <a:ext cx="1017973" cy="4586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9" name="Google Shape;209;p28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935697" y="4178531"/>
              <a:ext cx="1448273" cy="34961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" name="Google Shape;194;p6">
            <a:extLst>
              <a:ext uri="{FF2B5EF4-FFF2-40B4-BE49-F238E27FC236}">
                <a16:creationId xmlns:a16="http://schemas.microsoft.com/office/drawing/2014/main" id="{182F1B3E-4519-8511-5E3E-5AAA33A7D86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2929" y="652985"/>
            <a:ext cx="8614800" cy="15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B373"/>
              </a:buClr>
              <a:buSzPts val="4000"/>
              <a:buNone/>
            </a:pPr>
            <a:r>
              <a:rPr lang="en-US" dirty="0">
                <a:solidFill>
                  <a:srgbClr val="88B373"/>
                </a:solidFill>
              </a:rPr>
              <a:t>Traditional Loans, Greened</a:t>
            </a:r>
            <a:endParaRPr dirty="0">
              <a:solidFill>
                <a:srgbClr val="88B373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7334556-907F-8338-CB16-8795611D6D10}"/>
              </a:ext>
            </a:extLst>
          </p:cNvPr>
          <p:cNvGrpSpPr/>
          <p:nvPr/>
        </p:nvGrpSpPr>
        <p:grpSpPr>
          <a:xfrm>
            <a:off x="712929" y="1578343"/>
            <a:ext cx="11080489" cy="4301389"/>
            <a:chOff x="742704" y="1219114"/>
            <a:chExt cx="11080489" cy="4301389"/>
          </a:xfrm>
        </p:grpSpPr>
        <p:graphicFrame>
          <p:nvGraphicFramePr>
            <p:cNvPr id="217" name="Google Shape;217;p7"/>
            <p:cNvGraphicFramePr/>
            <p:nvPr>
              <p:extLst>
                <p:ext uri="{D42A27DB-BD31-4B8C-83A1-F6EECF244321}">
                  <p14:modId xmlns:p14="http://schemas.microsoft.com/office/powerpoint/2010/main" val="1142961564"/>
                </p:ext>
              </p:extLst>
            </p:nvPr>
          </p:nvGraphicFramePr>
          <p:xfrm>
            <a:off x="742704" y="1219114"/>
            <a:ext cx="11080489" cy="4301389"/>
          </p:xfrm>
          <a:graphic>
            <a:graphicData uri="http://schemas.openxmlformats.org/drawingml/2006/table">
              <a:tbl>
                <a:tblPr firstRow="1" bandRow="1">
                  <a:noFill/>
                  <a:tableStyleId>{2DB4D9DD-FC1B-4A76-A6AD-1A31083A2237}</a:tableStyleId>
                </a:tblPr>
                <a:tblGrid>
                  <a:gridCol w="1444144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1923909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1840277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  <a:gridCol w="2311223">
                    <a:extLst>
                      <a:ext uri="{9D8B030D-6E8A-4147-A177-3AD203B41FA5}">
                        <a16:colId xmlns:a16="http://schemas.microsoft.com/office/drawing/2014/main" val="20003"/>
                      </a:ext>
                    </a:extLst>
                  </a:gridCol>
                  <a:gridCol w="2645229">
                    <a:extLst>
                      <a:ext uri="{9D8B030D-6E8A-4147-A177-3AD203B41FA5}">
                        <a16:colId xmlns:a16="http://schemas.microsoft.com/office/drawing/2014/main" val="20004"/>
                      </a:ext>
                    </a:extLst>
                  </a:gridCol>
                  <a:gridCol w="915707">
                    <a:extLst>
                      <a:ext uri="{9D8B030D-6E8A-4147-A177-3AD203B41FA5}">
                        <a16:colId xmlns:a16="http://schemas.microsoft.com/office/drawing/2014/main" val="20005"/>
                      </a:ext>
                    </a:extLst>
                  </a:gridCol>
                </a:tblGrid>
                <a:tr h="644625">
                  <a:tc>
                    <a:txBody>
                      <a:bodyPr/>
                      <a:lstStyle/>
                      <a:p>
                        <a:pPr marL="0" marR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600"/>
                          <a:buFont typeface="Arial"/>
                          <a:buNone/>
                        </a:pPr>
                        <a:r>
                          <a:rPr lang="en-US" sz="1600" u="none" strike="noStrike" cap="none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Funder</a:t>
                        </a:r>
                        <a:endParaRPr sz="1400" u="none" strike="noStrike" cap="none"/>
                      </a:p>
                    </a:txBody>
                    <a:tcPr marL="91450" marR="91450" marT="45725" marB="45725" anchor="ctr"/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600"/>
                          <a:buFont typeface="Arial"/>
                          <a:buNone/>
                        </a:pPr>
                        <a:r>
                          <a:rPr lang="en-US" sz="1600" u="none" strike="noStrike" cap="none" dirty="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Program</a:t>
                        </a:r>
                        <a:endParaRPr sz="1400" u="none" strike="noStrike" cap="none" dirty="0"/>
                      </a:p>
                    </a:txBody>
                    <a:tcPr marL="91450" marR="91450" marT="45725" marB="45725" anchor="ctr"/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600"/>
                          <a:buFont typeface="Arial"/>
                          <a:buNone/>
                        </a:pPr>
                        <a:r>
                          <a:rPr lang="en-US" sz="1600" u="none" strike="noStrike" cap="none" dirty="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Planning / Study Funding</a:t>
                        </a:r>
                        <a:endParaRPr sz="1400" u="none" strike="noStrike" cap="none" dirty="0"/>
                      </a:p>
                    </a:txBody>
                    <a:tcPr marL="91450" marR="91450" marT="45725" marB="45725" anchor="ctr"/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600"/>
                          <a:buFont typeface="Arial"/>
                          <a:buNone/>
                        </a:pPr>
                        <a:r>
                          <a:rPr lang="en-US" sz="1600" u="none" strike="noStrike" cap="none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Capital Funding</a:t>
                        </a:r>
                        <a:endParaRPr sz="1400" u="none" strike="noStrike" cap="none"/>
                      </a:p>
                    </a:txBody>
                    <a:tcPr marL="91450" marR="91450" marT="45725" marB="45725" anchor="ctr"/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600"/>
                          <a:buFont typeface="Arial"/>
                          <a:buNone/>
                        </a:pPr>
                        <a:r>
                          <a:rPr lang="en-US" sz="1600" u="none" strike="noStrike" cap="none" dirty="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Key Criteria</a:t>
                        </a:r>
                        <a:endParaRPr sz="1400" u="none" strike="noStrike" cap="none" dirty="0"/>
                      </a:p>
                    </a:txBody>
                    <a:tcPr marL="91450" marR="91450" marT="45725" marB="45725" anchor="ctr"/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600"/>
                          <a:buFont typeface="Arial"/>
                          <a:buNone/>
                        </a:pPr>
                        <a:r>
                          <a:rPr lang="en-US" sz="1600" u="none" strike="noStrike" cap="none" dirty="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Term (yrs.)</a:t>
                        </a:r>
                        <a:endParaRPr sz="1400" u="none" strike="noStrike" cap="none" dirty="0"/>
                      </a:p>
                    </a:txBody>
                    <a:tcPr marL="91450" marR="91450" marT="45725" marB="45725" anchor="ctr"/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644625">
                  <a:tc>
                    <a:txBody>
                      <a:bodyPr/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600"/>
                          <a:buFont typeface="Arial"/>
                          <a:buNone/>
                        </a:pPr>
                        <a:endParaRPr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91450" marR="91450" marT="45725" marB="45725" anchor="ctr"/>
                  </a:tc>
                  <a:tc>
                    <a:txBody>
                      <a:bodyPr/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600"/>
                          <a:buFont typeface="Arial"/>
                          <a:buNone/>
                        </a:pPr>
                        <a:r>
                          <a:rPr lang="en-US" sz="1600" u="none" strike="noStrike" cap="none" dirty="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Preservation Seed Funding</a:t>
                        </a:r>
                        <a:endParaRPr sz="1600" u="none" strike="noStrike" cap="none" dirty="0"/>
                      </a:p>
                    </a:txBody>
                    <a:tcPr marL="91450" marR="91450" marT="45725" marB="45725" anchor="ctr"/>
                  </a:tc>
                  <a:tc>
                    <a:txBody>
                      <a:bodyPr/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dk1"/>
                          </a:buClr>
                          <a:buSzPts val="1600"/>
                          <a:buFont typeface="Arial"/>
                          <a:buNone/>
                        </a:pPr>
                        <a:r>
                          <a:rPr lang="en-US" sz="1600" u="none" strike="noStrike" cap="none" dirty="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$50k/ study grant</a:t>
                        </a:r>
                        <a:endParaRPr sz="1600" u="none" strike="noStrike" cap="none" dirty="0"/>
                      </a:p>
                    </a:txBody>
                    <a:tcPr marL="91450" marR="91450" marT="45725" marB="45725" anchor="ctr"/>
                  </a:tc>
                  <a:tc>
                    <a:txBody>
                      <a:bodyPr/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dk1"/>
                          </a:buClr>
                          <a:buSzPts val="1600"/>
                          <a:buFont typeface="Arial"/>
                          <a:buNone/>
                        </a:pPr>
                        <a:r>
                          <a:rPr lang="en-IN" sz="1600" u="none" strike="noStrike" cap="none" dirty="0">
                            <a:solidFill>
                              <a:schemeClr val="dk1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up to $50,000 per project</a:t>
                        </a:r>
                      </a:p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dk1"/>
                          </a:buClr>
                          <a:buSzPts val="1600"/>
                          <a:buFont typeface="Arial" panose="020B0604020202020204" pitchFamily="34" charset="0"/>
                          <a:buNone/>
                        </a:pPr>
                        <a:endParaRPr lang="en-IN" sz="16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dk1"/>
                          </a:buClr>
                          <a:buSzPts val="1600"/>
                          <a:buFont typeface="Arial" panose="020B0604020202020204" pitchFamily="34" charset="0"/>
                          <a:buNone/>
                        </a:pPr>
                        <a:r>
                          <a:rPr lang="en-IN" sz="1600" u="none" strike="noStrike" cap="none" dirty="0">
                            <a:solidFill>
                              <a:schemeClr val="dk1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can be increased to $75,000 </a:t>
                        </a:r>
                        <a:endParaRPr sz="16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91450" marR="91450" marT="45725" marB="45725" anchor="ctr"/>
                  </a:tc>
                  <a:tc>
                    <a:txBody>
                      <a:bodyPr/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dk1"/>
                          </a:buClr>
                          <a:buSzPts val="1600"/>
                          <a:buFont typeface="Arial"/>
                          <a:buNone/>
                        </a:pPr>
                        <a:r>
                          <a:rPr lang="en-US" sz="1600" u="none" strike="noStrike" cap="none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Building, energy, operating viability, etc</a:t>
                        </a:r>
                        <a:endParaRPr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91450" marR="91450" marT="45725" marB="45725" anchor="ctr"/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600"/>
                          <a:buFont typeface="Arial"/>
                          <a:buNone/>
                        </a:pPr>
                        <a:r>
                          <a:rPr lang="en-US" sz="1600" u="none" strike="noStrike" cap="none" dirty="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n/a</a:t>
                        </a:r>
                        <a:endParaRPr sz="1600" u="none" strike="noStrike" cap="none" dirty="0"/>
                      </a:p>
                    </a:txBody>
                    <a:tcPr marL="91450" marR="91450" marT="45725" marB="45725" anchor="ctr"/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1010080">
                  <a:tc>
                    <a:txBody>
                      <a:bodyPr/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600"/>
                          <a:buFont typeface="Arial"/>
                          <a:buNone/>
                        </a:pPr>
                        <a:endParaRPr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91450" marR="91450" marT="45725" marB="45725" anchor="ctr"/>
                  </a:tc>
                  <a:tc>
                    <a:txBody>
                      <a:bodyPr/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600"/>
                          <a:buFont typeface="Arial"/>
                          <a:buNone/>
                        </a:pPr>
                        <a:r>
                          <a:rPr lang="en-US" sz="1600" u="none" strike="noStrike" cap="none" dirty="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Co-Investment Fund </a:t>
                        </a:r>
                        <a:endParaRPr sz="1600" u="none" strike="noStrike" cap="none" dirty="0"/>
                      </a:p>
                    </a:txBody>
                    <a:tcPr marL="91450" marR="91450" marT="45725" marB="45725" anchor="ctr"/>
                  </a:tc>
                  <a:tc>
                    <a:txBody>
                      <a:bodyPr/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dk1"/>
                          </a:buClr>
                          <a:buSzPts val="1600"/>
                          <a:buFont typeface="Arial"/>
                          <a:buNone/>
                        </a:pPr>
                        <a:r>
                          <a:rPr lang="en-US" sz="1600" u="none" strike="noStrike" cap="none" dirty="0">
                            <a:solidFill>
                              <a:schemeClr val="dk1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N/A</a:t>
                        </a:r>
                        <a:endParaRPr sz="16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91450" marR="91450" marT="45725" marB="45725" anchor="ctr"/>
                  </a:tc>
                  <a:tc>
                    <a:txBody>
                      <a:bodyPr/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dk1"/>
                          </a:buClr>
                          <a:buSzPts val="1600"/>
                          <a:buFont typeface="Noto Sans Symbols"/>
                          <a:buNone/>
                        </a:pPr>
                        <a:r>
                          <a:rPr lang="en-US" sz="1600" u="none" strike="noStrike" cap="none" dirty="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95% of costs</a:t>
                        </a:r>
                        <a:endParaRPr sz="1600" u="none" strike="noStrike" cap="none" dirty="0"/>
                      </a:p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dk1"/>
                          </a:buClr>
                          <a:buSzPts val="1600"/>
                          <a:buFont typeface="Noto Sans Symbols"/>
                          <a:buNone/>
                        </a:pPr>
                        <a:endParaRPr sz="16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dk1"/>
                          </a:buClr>
                          <a:buSzPts val="1600"/>
                          <a:buFont typeface="Noto Sans Symbols"/>
                          <a:buNone/>
                        </a:pPr>
                        <a:r>
                          <a:rPr lang="en-US" sz="1600" u="none" strike="noStrike" cap="none" dirty="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Repayable + forgivable loan</a:t>
                        </a:r>
                        <a:endParaRPr sz="1600" u="none" strike="noStrike" cap="none" dirty="0"/>
                      </a:p>
                    </a:txBody>
                    <a:tcPr marL="91450" marR="91450" marT="45725" marB="45725" anchor="ctr"/>
                  </a:tc>
                  <a:tc>
                    <a:txBody>
                      <a:bodyPr/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dk1"/>
                          </a:buClr>
                          <a:buSzPts val="1600"/>
                          <a:buFont typeface="Arial"/>
                          <a:buNone/>
                        </a:pPr>
                        <a:r>
                          <a:rPr lang="en-US" sz="1600" u="none" strike="noStrike" cap="none" dirty="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Affordability (30%)</a:t>
                        </a:r>
                        <a:endParaRPr sz="1600" u="none" strike="noStrike" cap="none" dirty="0"/>
                      </a:p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dk1"/>
                          </a:buClr>
                          <a:buSzPts val="1600"/>
                          <a:buFont typeface="Arial"/>
                          <a:buNone/>
                        </a:pPr>
                        <a:r>
                          <a:rPr lang="en-US" sz="1600" u="none" strike="noStrike" cap="none" dirty="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Accessibility (5 units)</a:t>
                        </a:r>
                        <a:endParaRPr sz="1600" u="none" strike="noStrike" cap="none" dirty="0"/>
                      </a:p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dk1"/>
                          </a:buClr>
                          <a:buSzPts val="1600"/>
                          <a:buFont typeface="Arial"/>
                          <a:buNone/>
                        </a:pPr>
                        <a:r>
                          <a:rPr lang="en-US" sz="1600" u="none" strike="noStrike" cap="none" dirty="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Energy Efficiency</a:t>
                        </a:r>
                        <a:endParaRPr sz="1600" u="none" strike="noStrike" cap="none" dirty="0"/>
                      </a:p>
                    </a:txBody>
                    <a:tcPr marL="91450" marR="91450" marT="45725" marB="45725" anchor="ctr"/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600"/>
                          <a:buFont typeface="Arial"/>
                          <a:buNone/>
                        </a:pPr>
                        <a:r>
                          <a:rPr lang="en-US" sz="1600" u="none" strike="noStrike" cap="none" dirty="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10 </a:t>
                        </a:r>
                      </a:p>
                      <a:p>
                        <a:pPr marL="0" marR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600"/>
                          <a:buFont typeface="Arial"/>
                          <a:buNone/>
                        </a:pPr>
                        <a:r>
                          <a:rPr lang="en-US" sz="1600" u="none" strike="noStrike" cap="none" dirty="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+ </a:t>
                        </a:r>
                      </a:p>
                      <a:p>
                        <a:pPr marL="0" marR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600"/>
                          <a:buFont typeface="Arial"/>
                          <a:buNone/>
                        </a:pPr>
                        <a:r>
                          <a:rPr lang="en-US" sz="1600" u="none" strike="noStrike" cap="none" dirty="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10</a:t>
                        </a:r>
                        <a:endParaRPr sz="1600" u="none" strike="noStrike" cap="none" dirty="0"/>
                      </a:p>
                    </a:txBody>
                    <a:tcPr marL="91450" marR="91450" marT="45725" marB="45725" anchor="ctr"/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878519">
                  <a:tc>
                    <a:txBody>
                      <a:bodyPr/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600"/>
                          <a:buFont typeface="Arial"/>
                          <a:buNone/>
                        </a:pPr>
                        <a:endParaRPr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91450" marR="91450" marT="45725" marB="45725" anchor="ctr"/>
                  </a:tc>
                  <a:tc>
                    <a:txBody>
                      <a:bodyPr/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600"/>
                          <a:buFont typeface="Arial"/>
                          <a:buNone/>
                        </a:pPr>
                        <a:r>
                          <a:rPr lang="en-US" sz="1600" u="none" strike="noStrike" cap="none" dirty="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Social Affordable Housing Retrofit</a:t>
                        </a:r>
                        <a:endParaRPr sz="1600" u="none" strike="noStrike" cap="none" dirty="0"/>
                      </a:p>
                    </a:txBody>
                    <a:tcPr marL="91450" marR="91450" marT="45725" marB="45725" anchor="ctr"/>
                  </a:tc>
                  <a:tc>
                    <a:txBody>
                      <a:bodyPr/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dk1"/>
                          </a:buClr>
                          <a:buSzPts val="1600"/>
                          <a:buFont typeface="Noto Sans Symbols"/>
                          <a:buNone/>
                        </a:pPr>
                        <a:r>
                          <a:rPr lang="en-US" sz="1600" u="none" strike="noStrike" cap="none" dirty="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$25k plan grant</a:t>
                        </a:r>
                        <a:endParaRPr sz="1600" u="none" strike="noStrike" cap="none" dirty="0"/>
                      </a:p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dk1"/>
                          </a:buClr>
                          <a:buSzPts val="1600"/>
                          <a:buFont typeface="Noto Sans Symbols"/>
                          <a:buNone/>
                        </a:pPr>
                        <a:endParaRPr sz="16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dk1"/>
                          </a:buClr>
                          <a:buSzPts val="1600"/>
                          <a:buFont typeface="Noto Sans Symbols"/>
                          <a:buNone/>
                        </a:pPr>
                        <a:r>
                          <a:rPr lang="en-US" sz="1600" u="none" strike="noStrike" cap="none" dirty="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$175k study grant</a:t>
                        </a:r>
                        <a:endParaRPr sz="1600" u="none" strike="noStrike" cap="none" dirty="0"/>
                      </a:p>
                    </a:txBody>
                    <a:tcPr marL="91450" marR="91450" marT="45725" marB="45725" anchor="ctr"/>
                  </a:tc>
                  <a:tc>
                    <a:txBody>
                      <a:bodyPr/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dk1"/>
                          </a:buClr>
                          <a:buSzPts val="1600"/>
                          <a:buFont typeface="Noto Sans Symbols"/>
                          <a:buNone/>
                        </a:pPr>
                        <a:r>
                          <a:rPr lang="en-US" sz="1600" u="none" strike="noStrike" cap="none" dirty="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80% of cost</a:t>
                        </a:r>
                        <a:r>
                          <a:rPr lang="en-US" sz="1600" u="none" strike="noStrike" cap="none" dirty="0">
                            <a:latin typeface="Calibri"/>
                            <a:ea typeface="Calibri"/>
                            <a:cs typeface="Calibri"/>
                            <a:sym typeface="Arial"/>
                          </a:rPr>
                          <a:t>, up to $</a:t>
                        </a:r>
                        <a:r>
                          <a:rPr lang="en-US" sz="1600" u="none" strike="noStrike" cap="none" dirty="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10M + 25-50% grant</a:t>
                        </a:r>
                        <a:endParaRPr sz="1600" u="none" strike="noStrike" cap="none" dirty="0"/>
                      </a:p>
                    </a:txBody>
                    <a:tcPr marL="91450" marR="91450" marT="45725" marB="45725" anchor="ctr"/>
                  </a:tc>
                  <a:tc>
                    <a:txBody>
                      <a:bodyPr/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dk1"/>
                          </a:buClr>
                          <a:buSzPts val="1600"/>
                          <a:buFont typeface="Arial"/>
                          <a:buNone/>
                        </a:pPr>
                        <a:r>
                          <a:rPr lang="en-US" sz="1600" u="none" strike="noStrike" cap="none" dirty="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Min 25% energy reduction</a:t>
                        </a:r>
                        <a:endParaRPr sz="1600" u="none" strike="noStrike" cap="none" dirty="0"/>
                      </a:p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dk1"/>
                          </a:buClr>
                          <a:buSzPts val="1600"/>
                          <a:buFont typeface="Arial"/>
                          <a:buNone/>
                        </a:pPr>
                        <a:endParaRPr sz="16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91450" marR="91450" marT="45725" marB="45725" anchor="ctr"/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dk1"/>
                          </a:buClr>
                          <a:buSzPts val="1600"/>
                          <a:buFont typeface="Noto Sans Symbols"/>
                          <a:buNone/>
                        </a:pPr>
                        <a:r>
                          <a:rPr lang="en-US" sz="1600" u="none" strike="noStrike" cap="none" dirty="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 25</a:t>
                        </a:r>
                        <a:endParaRPr sz="1600" u="none" strike="noStrike" cap="none" dirty="0"/>
                      </a:p>
                    </a:txBody>
                    <a:tcPr marL="91450" marR="91450" marT="45725" marB="45725" anchor="ctr"/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  <a:tr h="644625">
                  <a:tc>
                    <a:txBody>
                      <a:bodyPr/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600"/>
                          <a:buFont typeface="Arial"/>
                          <a:buNone/>
                        </a:pPr>
                        <a:endParaRPr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91450" marR="91450" marT="45725" marB="45725" anchor="ctr"/>
                  </a:tc>
                  <a:tc>
                    <a:txBody>
                      <a:bodyPr/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600"/>
                          <a:buFont typeface="Arial"/>
                          <a:buNone/>
                        </a:pPr>
                        <a:r>
                          <a:rPr lang="en-US" sz="1600" u="none" strike="noStrike" cap="none" dirty="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Better Buildings Partnership</a:t>
                        </a:r>
                        <a:endParaRPr sz="1600" u="none" strike="noStrike" cap="none" dirty="0"/>
                      </a:p>
                    </a:txBody>
                    <a:tcPr marL="91450" marR="91450" marT="45725" marB="45725" anchor="ctr"/>
                  </a:tc>
                  <a:tc>
                    <a:txBody>
                      <a:bodyPr/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dk1"/>
                          </a:buClr>
                          <a:buSzPts val="1600"/>
                          <a:buFont typeface="Arial"/>
                          <a:buNone/>
                        </a:pPr>
                        <a:r>
                          <a:rPr lang="en-US" sz="1600" u="none" strike="noStrike" cap="none">
                            <a:solidFill>
                              <a:schemeClr val="dk1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Some dev costs can be included</a:t>
                        </a:r>
                        <a:endParaRPr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a:txBody>
                    <a:tcPr marL="91450" marR="91450" marT="45725" marB="45725" anchor="ctr"/>
                  </a:tc>
                  <a:tc>
                    <a:txBody>
                      <a:bodyPr/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dk1"/>
                          </a:buClr>
                          <a:buSzPts val="1600"/>
                          <a:buFont typeface="Noto Sans Symbols"/>
                          <a:buNone/>
                        </a:pPr>
                        <a:r>
                          <a:rPr lang="en-US" sz="1600" u="none" strike="noStrike" cap="none" dirty="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100% of costs</a:t>
                        </a:r>
                        <a:endParaRPr sz="1600" u="none" strike="noStrike" cap="none" dirty="0"/>
                      </a:p>
                    </a:txBody>
                    <a:tcPr marL="91450" marR="91450" marT="45725" marB="45725" anchor="ctr"/>
                  </a:tc>
                  <a:tc>
                    <a:txBody>
                      <a:bodyPr/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dk1"/>
                          </a:buClr>
                          <a:buSzPts val="1600"/>
                          <a:buFont typeface="Arial"/>
                          <a:buNone/>
                        </a:pPr>
                        <a:r>
                          <a:rPr lang="en-US" sz="1600" u="none" strike="noStrike" cap="none" dirty="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NPV of savings greater than loan payments</a:t>
                        </a:r>
                        <a:endParaRPr sz="1600" u="none" strike="noStrike" cap="none" dirty="0"/>
                      </a:p>
                    </a:txBody>
                    <a:tcPr marL="91450" marR="91450" marT="45725" marB="45725" anchor="ctr"/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600"/>
                          <a:buFont typeface="Arial"/>
                          <a:buNone/>
                        </a:pPr>
                        <a:r>
                          <a:rPr lang="en-US" sz="1600" u="none" strike="noStrike" cap="none" dirty="0">
                            <a:latin typeface="Calibri"/>
                            <a:ea typeface="Calibri"/>
                            <a:cs typeface="Calibri"/>
                            <a:sym typeface="Calibri"/>
                          </a:rPr>
                          <a:t>20</a:t>
                        </a:r>
                        <a:endParaRPr sz="1600" u="none" strike="noStrike" cap="none" dirty="0"/>
                      </a:p>
                    </a:txBody>
                    <a:tcPr marL="91450" marR="91450" marT="45725" marB="45725" anchor="ctr"/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</a:tbl>
            </a:graphicData>
          </a:graphic>
        </p:graphicFrame>
        <p:pic>
          <p:nvPicPr>
            <p:cNvPr id="218" name="Google Shape;218;p7" descr="Canada Mortgage and Housing Corporation - Wikipedia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37464" y="2144723"/>
              <a:ext cx="907628" cy="39775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9" name="Google Shape;219;p7" descr="Canada Mortgage and Housing Corporation - Wikipedia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37464" y="3269209"/>
              <a:ext cx="907628" cy="39775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0" name="Google Shape;220;p7" descr="FCM takes steps in response to COVID-19 outbreak - Municipal World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037464" y="4094311"/>
              <a:ext cx="907628" cy="6183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1" name="Google Shape;221;p7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958126" y="4973303"/>
              <a:ext cx="1066303" cy="33347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" name="Google Shape;194;p6">
            <a:extLst>
              <a:ext uri="{FF2B5EF4-FFF2-40B4-BE49-F238E27FC236}">
                <a16:creationId xmlns:a16="http://schemas.microsoft.com/office/drawing/2014/main" id="{6BB8AA72-524C-70C1-27D6-DFB7927C71B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2929" y="652985"/>
            <a:ext cx="8614800" cy="15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>
              <a:buClr>
                <a:srgbClr val="88B373"/>
              </a:buClr>
            </a:pPr>
            <a:r>
              <a:rPr lang="en-US" dirty="0">
                <a:solidFill>
                  <a:srgbClr val="88B373"/>
                </a:solidFill>
              </a:rPr>
              <a:t>Program-Specific Funding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een">
      <a:dk1>
        <a:srgbClr val="000000"/>
      </a:dk1>
      <a:lt1>
        <a:srgbClr val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1533</Words>
  <Application>Microsoft Macintosh PowerPoint</Application>
  <PresentationFormat>Widescreen</PresentationFormat>
  <Paragraphs>315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Noto Sans Symbols</vt:lpstr>
      <vt:lpstr>Office Theme</vt:lpstr>
      <vt:lpstr>PowerPoint Presentation</vt:lpstr>
      <vt:lpstr>PowerPoint Presentation</vt:lpstr>
      <vt:lpstr>Sources of Capital</vt:lpstr>
      <vt:lpstr>Utility Incentives – </vt:lpstr>
      <vt:lpstr>Utility Incentives – </vt:lpstr>
      <vt:lpstr>Equity (Reserves)</vt:lpstr>
      <vt:lpstr>Traditional Loans/Leases</vt:lpstr>
      <vt:lpstr>Traditional Loans, Greened</vt:lpstr>
      <vt:lpstr>Program-Specific Funding</vt:lpstr>
      <vt:lpstr>Program-Specific Funding</vt:lpstr>
      <vt:lpstr>Green Mortgage Insurance</vt:lpstr>
      <vt:lpstr>Canada Infrastructure Bank</vt:lpstr>
      <vt:lpstr>Savings-Backed Arrangements</vt:lpstr>
      <vt:lpstr>Fundraising – Community Bonds</vt:lpstr>
      <vt:lpstr>What’s Required?</vt:lpstr>
      <vt:lpstr>Stacking Example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Dena Gouweloos</dc:creator>
  <cp:lastModifiedBy>Matt Zipchen</cp:lastModifiedBy>
  <cp:revision>8</cp:revision>
  <dcterms:created xsi:type="dcterms:W3CDTF">2021-03-25T17:02:42Z</dcterms:created>
  <dcterms:modified xsi:type="dcterms:W3CDTF">2022-05-05T02:34:12Z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0x0101008B8A4DF2D06E5E478461E63C91327FFA</vt:lpwstr>
  </property>
</Properties>
</file>