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9"/>
  </p:notesMasterIdLst>
  <p:sldIdLst>
    <p:sldId id="323" r:id="rId5"/>
    <p:sldId id="310" r:id="rId6"/>
    <p:sldId id="256" r:id="rId7"/>
    <p:sldId id="279" r:id="rId8"/>
    <p:sldId id="277" r:id="rId9"/>
    <p:sldId id="258" r:id="rId10"/>
    <p:sldId id="259" r:id="rId11"/>
    <p:sldId id="296" r:id="rId12"/>
    <p:sldId id="267" r:id="rId13"/>
    <p:sldId id="261" r:id="rId14"/>
    <p:sldId id="298" r:id="rId15"/>
    <p:sldId id="299" r:id="rId16"/>
    <p:sldId id="290" r:id="rId17"/>
    <p:sldId id="307" r:id="rId18"/>
    <p:sldId id="308" r:id="rId19"/>
    <p:sldId id="304" r:id="rId20"/>
    <p:sldId id="311" r:id="rId21"/>
    <p:sldId id="300" r:id="rId22"/>
    <p:sldId id="312" r:id="rId23"/>
    <p:sldId id="313" r:id="rId24"/>
    <p:sldId id="314" r:id="rId25"/>
    <p:sldId id="315" r:id="rId26"/>
    <p:sldId id="321" r:id="rId27"/>
    <p:sldId id="32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5B"/>
    <a:srgbClr val="88B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E64C3-29F7-4F63-B45C-E1053962A0A7}" v="11" dt="2022-05-03T17:13:22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a Gouweloos" userId="87f1ba4cd5301374" providerId="LiveId" clId="{D4CE64C3-29F7-4F63-B45C-E1053962A0A7}"/>
    <pc:docChg chg="custSel addSld modSld sldOrd">
      <pc:chgData name="Dena Gouweloos" userId="87f1ba4cd5301374" providerId="LiveId" clId="{D4CE64C3-29F7-4F63-B45C-E1053962A0A7}" dt="2022-05-03T17:13:22.169" v="24"/>
      <pc:docMkLst>
        <pc:docMk/>
      </pc:docMkLst>
      <pc:sldChg chg="addSp delSp modSp">
        <pc:chgData name="Dena Gouweloos" userId="87f1ba4cd5301374" providerId="LiveId" clId="{D4CE64C3-29F7-4F63-B45C-E1053962A0A7}" dt="2022-05-03T15:41:24.976" v="2" actId="1076"/>
        <pc:sldMkLst>
          <pc:docMk/>
          <pc:sldMk cId="3965987378" sldId="256"/>
        </pc:sldMkLst>
        <pc:picChg chg="del">
          <ac:chgData name="Dena Gouweloos" userId="87f1ba4cd5301374" providerId="LiveId" clId="{D4CE64C3-29F7-4F63-B45C-E1053962A0A7}" dt="2022-05-03T15:41:20.222" v="0" actId="478"/>
          <ac:picMkLst>
            <pc:docMk/>
            <pc:sldMk cId="3965987378" sldId="256"/>
            <ac:picMk id="9" creationId="{E769BC8A-2EF1-4B23-89AA-BDCFD292215E}"/>
          </ac:picMkLst>
        </pc:picChg>
        <pc:picChg chg="add mod">
          <ac:chgData name="Dena Gouweloos" userId="87f1ba4cd5301374" providerId="LiveId" clId="{D4CE64C3-29F7-4F63-B45C-E1053962A0A7}" dt="2022-05-03T15:41:24.976" v="2" actId="1076"/>
          <ac:picMkLst>
            <pc:docMk/>
            <pc:sldMk cId="3965987378" sldId="256"/>
            <ac:picMk id="12" creationId="{339C1EDF-FF78-2141-80DA-3517A8D4FC1D}"/>
          </ac:picMkLst>
        </pc:picChg>
        <pc:picChg chg="add mod">
          <ac:chgData name="Dena Gouweloos" userId="87f1ba4cd5301374" providerId="LiveId" clId="{D4CE64C3-29F7-4F63-B45C-E1053962A0A7}" dt="2022-05-03T15:41:24.976" v="2" actId="1076"/>
          <ac:picMkLst>
            <pc:docMk/>
            <pc:sldMk cId="3965987378" sldId="256"/>
            <ac:picMk id="13" creationId="{85D608A2-09F3-472C-95B6-5AE7B8C24D9C}"/>
          </ac:picMkLst>
        </pc:picChg>
        <pc:picChg chg="add mod">
          <ac:chgData name="Dena Gouweloos" userId="87f1ba4cd5301374" providerId="LiveId" clId="{D4CE64C3-29F7-4F63-B45C-E1053962A0A7}" dt="2022-05-03T15:41:24.976" v="2" actId="1076"/>
          <ac:picMkLst>
            <pc:docMk/>
            <pc:sldMk cId="3965987378" sldId="256"/>
            <ac:picMk id="14" creationId="{0D2891BF-947F-40E7-A665-1F7694D7ACE2}"/>
          </ac:picMkLst>
        </pc:picChg>
        <pc:picChg chg="del">
          <ac:chgData name="Dena Gouweloos" userId="87f1ba4cd5301374" providerId="LiveId" clId="{D4CE64C3-29F7-4F63-B45C-E1053962A0A7}" dt="2022-05-03T15:41:20.222" v="0" actId="478"/>
          <ac:picMkLst>
            <pc:docMk/>
            <pc:sldMk cId="3965987378" sldId="256"/>
            <ac:picMk id="1026" creationId="{02B594FB-B1B9-4A67-A2C7-17A25115C884}"/>
          </ac:picMkLst>
        </pc:picChg>
      </pc:sldChg>
      <pc:sldChg chg="add ord">
        <pc:chgData name="Dena Gouweloos" userId="87f1ba4cd5301374" providerId="LiveId" clId="{D4CE64C3-29F7-4F63-B45C-E1053962A0A7}" dt="2022-05-03T16:19:48.394" v="18"/>
        <pc:sldMkLst>
          <pc:docMk/>
          <pc:sldMk cId="856728164" sldId="310"/>
        </pc:sldMkLst>
      </pc:sldChg>
      <pc:sldChg chg="addSp delSp modSp mod">
        <pc:chgData name="Dena Gouweloos" userId="87f1ba4cd5301374" providerId="LiveId" clId="{D4CE64C3-29F7-4F63-B45C-E1053962A0A7}" dt="2022-05-03T15:41:44.455" v="15" actId="1038"/>
        <pc:sldMkLst>
          <pc:docMk/>
          <pc:sldMk cId="329269903" sldId="322"/>
        </pc:sldMkLst>
        <pc:picChg chg="del">
          <ac:chgData name="Dena Gouweloos" userId="87f1ba4cd5301374" providerId="LiveId" clId="{D4CE64C3-29F7-4F63-B45C-E1053962A0A7}" dt="2022-05-03T15:41:30.429" v="3" actId="478"/>
          <ac:picMkLst>
            <pc:docMk/>
            <pc:sldMk cId="329269903" sldId="322"/>
            <ac:picMk id="15" creationId="{FF296ADB-2ADA-F64F-8BC4-B590476BACB2}"/>
          </ac:picMkLst>
        </pc:picChg>
        <pc:picChg chg="del">
          <ac:chgData name="Dena Gouweloos" userId="87f1ba4cd5301374" providerId="LiveId" clId="{D4CE64C3-29F7-4F63-B45C-E1053962A0A7}" dt="2022-05-03T15:41:30.429" v="3" actId="478"/>
          <ac:picMkLst>
            <pc:docMk/>
            <pc:sldMk cId="329269903" sldId="322"/>
            <ac:picMk id="16" creationId="{301D8FDB-5CBC-4556-9C1F-1D6B52F60A83}"/>
          </ac:picMkLst>
        </pc:picChg>
        <pc:picChg chg="add mod">
          <ac:chgData name="Dena Gouweloos" userId="87f1ba4cd5301374" providerId="LiveId" clId="{D4CE64C3-29F7-4F63-B45C-E1053962A0A7}" dt="2022-05-03T15:41:39.344" v="6" actId="14100"/>
          <ac:picMkLst>
            <pc:docMk/>
            <pc:sldMk cId="329269903" sldId="322"/>
            <ac:picMk id="17" creationId="{339C1EDF-FF78-2141-80DA-3517A8D4FC1D}"/>
          </ac:picMkLst>
        </pc:picChg>
        <pc:picChg chg="add mod">
          <ac:chgData name="Dena Gouweloos" userId="87f1ba4cd5301374" providerId="LiveId" clId="{D4CE64C3-29F7-4F63-B45C-E1053962A0A7}" dt="2022-05-03T15:41:39.344" v="6" actId="14100"/>
          <ac:picMkLst>
            <pc:docMk/>
            <pc:sldMk cId="329269903" sldId="322"/>
            <ac:picMk id="18" creationId="{85D608A2-09F3-472C-95B6-5AE7B8C24D9C}"/>
          </ac:picMkLst>
        </pc:picChg>
        <pc:picChg chg="add mod">
          <ac:chgData name="Dena Gouweloos" userId="87f1ba4cd5301374" providerId="LiveId" clId="{D4CE64C3-29F7-4F63-B45C-E1053962A0A7}" dt="2022-05-03T15:41:44.455" v="15" actId="1038"/>
          <ac:picMkLst>
            <pc:docMk/>
            <pc:sldMk cId="329269903" sldId="322"/>
            <ac:picMk id="19" creationId="{0D2891BF-947F-40E7-A665-1F7694D7ACE2}"/>
          </ac:picMkLst>
        </pc:picChg>
      </pc:sldChg>
      <pc:sldChg chg="addSp delSp modSp add mod ord">
        <pc:chgData name="Dena Gouweloos" userId="87f1ba4cd5301374" providerId="LiveId" clId="{D4CE64C3-29F7-4F63-B45C-E1053962A0A7}" dt="2022-05-03T17:13:22.169" v="24"/>
        <pc:sldMkLst>
          <pc:docMk/>
          <pc:sldMk cId="1677773171" sldId="323"/>
        </pc:sldMkLst>
        <pc:spChg chg="del">
          <ac:chgData name="Dena Gouweloos" userId="87f1ba4cd5301374" providerId="LiveId" clId="{D4CE64C3-29F7-4F63-B45C-E1053962A0A7}" dt="2022-05-03T17:13:18.624" v="22" actId="478"/>
          <ac:spMkLst>
            <pc:docMk/>
            <pc:sldMk cId="1677773171" sldId="323"/>
            <ac:spMk id="8" creationId="{537482F9-1D81-DA4C-8936-BAADC52F5254}"/>
          </ac:spMkLst>
        </pc:spChg>
        <pc:spChg chg="del">
          <ac:chgData name="Dena Gouweloos" userId="87f1ba4cd5301374" providerId="LiveId" clId="{D4CE64C3-29F7-4F63-B45C-E1053962A0A7}" dt="2022-05-03T17:13:21.670" v="23" actId="478"/>
          <ac:spMkLst>
            <pc:docMk/>
            <pc:sldMk cId="1677773171" sldId="323"/>
            <ac:spMk id="15" creationId="{282269EC-FB35-BA4E-B543-ED12440558FB}"/>
          </ac:spMkLst>
        </pc:spChg>
        <pc:spChg chg="del">
          <ac:chgData name="Dena Gouweloos" userId="87f1ba4cd5301374" providerId="LiveId" clId="{D4CE64C3-29F7-4F63-B45C-E1053962A0A7}" dt="2022-05-03T17:13:18.624" v="22" actId="478"/>
          <ac:spMkLst>
            <pc:docMk/>
            <pc:sldMk cId="1677773171" sldId="323"/>
            <ac:spMk id="16" creationId="{ECF056C8-1585-9446-898F-69B75FC17BE6}"/>
          </ac:spMkLst>
        </pc:spChg>
        <pc:spChg chg="mod">
          <ac:chgData name="Dena Gouweloos" userId="87f1ba4cd5301374" providerId="LiveId" clId="{D4CE64C3-29F7-4F63-B45C-E1053962A0A7}" dt="2022-05-03T17:13:22.169" v="24"/>
          <ac:spMkLst>
            <pc:docMk/>
            <pc:sldMk cId="1677773171" sldId="323"/>
            <ac:spMk id="18" creationId="{A9114CC4-6646-4BE5-8F15-CA1D2B09B3D8}"/>
          </ac:spMkLst>
        </pc:spChg>
        <pc:grpChg chg="add mod">
          <ac:chgData name="Dena Gouweloos" userId="87f1ba4cd5301374" providerId="LiveId" clId="{D4CE64C3-29F7-4F63-B45C-E1053962A0A7}" dt="2022-05-03T17:13:22.169" v="24"/>
          <ac:grpSpMkLst>
            <pc:docMk/>
            <pc:sldMk cId="1677773171" sldId="323"/>
            <ac:grpSpMk id="17" creationId="{DEB65DC5-5BD5-4E5B-BF6C-9172E1D0C731}"/>
          </ac:grpSpMkLst>
        </pc:grpChg>
        <pc:picChg chg="del">
          <ac:chgData name="Dena Gouweloos" userId="87f1ba4cd5301374" providerId="LiveId" clId="{D4CE64C3-29F7-4F63-B45C-E1053962A0A7}" dt="2022-05-03T17:13:18.624" v="22" actId="478"/>
          <ac:picMkLst>
            <pc:docMk/>
            <pc:sldMk cId="1677773171" sldId="323"/>
            <ac:picMk id="9" creationId="{7B921059-A805-D04C-AB57-2F783B62CF96}"/>
          </ac:picMkLst>
        </pc:picChg>
        <pc:picChg chg="del">
          <ac:chgData name="Dena Gouweloos" userId="87f1ba4cd5301374" providerId="LiveId" clId="{D4CE64C3-29F7-4F63-B45C-E1053962A0A7}" dt="2022-05-03T17:13:18.624" v="22" actId="478"/>
          <ac:picMkLst>
            <pc:docMk/>
            <pc:sldMk cId="1677773171" sldId="323"/>
            <ac:picMk id="13" creationId="{EBC56D91-4D6A-4B47-8467-5C8340D27911}"/>
          </ac:picMkLst>
        </pc:picChg>
        <pc:picChg chg="del">
          <ac:chgData name="Dena Gouweloos" userId="87f1ba4cd5301374" providerId="LiveId" clId="{D4CE64C3-29F7-4F63-B45C-E1053962A0A7}" dt="2022-05-03T17:13:18.624" v="22" actId="478"/>
          <ac:picMkLst>
            <pc:docMk/>
            <pc:sldMk cId="1677773171" sldId="323"/>
            <ac:picMk id="14" creationId="{B569C907-6DB4-7B48-8F39-8FBD649415AD}"/>
          </ac:picMkLst>
        </pc:picChg>
        <pc:picChg chg="mod">
          <ac:chgData name="Dena Gouweloos" userId="87f1ba4cd5301374" providerId="LiveId" clId="{D4CE64C3-29F7-4F63-B45C-E1053962A0A7}" dt="2022-05-03T17:13:22.169" v="24"/>
          <ac:picMkLst>
            <pc:docMk/>
            <pc:sldMk cId="1677773171" sldId="323"/>
            <ac:picMk id="19" creationId="{0E50A0AE-D0CD-4EFE-A592-6D7E5982CF0D}"/>
          </ac:picMkLst>
        </pc:picChg>
        <pc:picChg chg="mod">
          <ac:chgData name="Dena Gouweloos" userId="87f1ba4cd5301374" providerId="LiveId" clId="{D4CE64C3-29F7-4F63-B45C-E1053962A0A7}" dt="2022-05-03T17:13:22.169" v="24"/>
          <ac:picMkLst>
            <pc:docMk/>
            <pc:sldMk cId="1677773171" sldId="323"/>
            <ac:picMk id="20" creationId="{7692EEB9-4B28-4B42-9908-21581C95D820}"/>
          </ac:picMkLst>
        </pc:picChg>
        <pc:picChg chg="mod">
          <ac:chgData name="Dena Gouweloos" userId="87f1ba4cd5301374" providerId="LiveId" clId="{D4CE64C3-29F7-4F63-B45C-E1053962A0A7}" dt="2022-05-03T17:13:22.169" v="24"/>
          <ac:picMkLst>
            <pc:docMk/>
            <pc:sldMk cId="1677773171" sldId="323"/>
            <ac:picMk id="21" creationId="{9F9752F4-9273-4077-9792-B2B69ADBDC4F}"/>
          </ac:picMkLst>
        </pc:picChg>
        <pc:picChg chg="mod">
          <ac:chgData name="Dena Gouweloos" userId="87f1ba4cd5301374" providerId="LiveId" clId="{D4CE64C3-29F7-4F63-B45C-E1053962A0A7}" dt="2022-05-03T17:13:22.169" v="24"/>
          <ac:picMkLst>
            <pc:docMk/>
            <pc:sldMk cId="1677773171" sldId="323"/>
            <ac:picMk id="22" creationId="{38B8EC3D-8E68-465D-8708-3EA1EA8D9A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01EF-2E4F-4719-90D9-29B3C3C9D031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48D1-6F48-444F-B36C-113BA493C2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34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fix.com/blog/causes-of-resistance-to-change/#subhead1" TargetMode="External"/><Relationship Id="rId7" Type="http://schemas.openxmlformats.org/officeDocument/2006/relationships/hyperlink" Target="https://whatfix.com/blog/causes-of-resistance-to-change/#subhead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atfix.com/blog/causes-of-resistance-to-change/#subhead4" TargetMode="External"/><Relationship Id="rId5" Type="http://schemas.openxmlformats.org/officeDocument/2006/relationships/hyperlink" Target="https://whatfix.com/blog/causes-of-resistance-to-change/#subhead3" TargetMode="External"/><Relationship Id="rId4" Type="http://schemas.openxmlformats.org/officeDocument/2006/relationships/hyperlink" Target="https://whatfix.com/blog/causes-of-resistance-to-change/#subhead2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5033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</a:rPr>
              <a:t>Monitor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Keep informed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Keep satisﬁed</a:t>
            </a:r>
          </a:p>
          <a:p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Managing closely</a:t>
            </a:r>
            <a:endParaRPr lang="en-CA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36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7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1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25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65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50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61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36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Continuous communication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62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40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88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09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BCD4"/>
                </a:solidFill>
                <a:effectLst/>
                <a:latin typeface="Open Sans"/>
                <a:hlinkClick r:id="rId3"/>
              </a:rPr>
              <a:t>Mistrust and Lack Of Confidence</a:t>
            </a:r>
            <a:endParaRPr lang="en-US" b="0" i="0" dirty="0">
              <a:solidFill>
                <a:srgbClr val="1D2B3D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BCD4"/>
                </a:solidFill>
                <a:effectLst/>
                <a:latin typeface="Open Sans"/>
                <a:hlinkClick r:id="rId4"/>
              </a:rPr>
              <a:t>Emotional Responses</a:t>
            </a:r>
            <a:endParaRPr lang="en-US" b="0" i="0" dirty="0">
              <a:solidFill>
                <a:srgbClr val="1D2B3D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BCD4"/>
                </a:solidFill>
                <a:effectLst/>
                <a:latin typeface="Open Sans"/>
                <a:hlinkClick r:id="rId5"/>
              </a:rPr>
              <a:t>Fear Of Failure</a:t>
            </a:r>
            <a:endParaRPr lang="en-US" b="0" i="0" dirty="0">
              <a:solidFill>
                <a:srgbClr val="1D2B3D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BCD4"/>
                </a:solidFill>
                <a:effectLst/>
                <a:latin typeface="Open Sans"/>
                <a:hlinkClick r:id="rId6"/>
              </a:rPr>
              <a:t>Poor Communication</a:t>
            </a:r>
            <a:endParaRPr lang="en-US" b="0" i="0" dirty="0">
              <a:solidFill>
                <a:srgbClr val="1D2B3D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BCD4"/>
                </a:solidFill>
                <a:effectLst/>
                <a:latin typeface="Open Sans"/>
                <a:hlinkClick r:id="rId7"/>
              </a:rPr>
              <a:t>Unrealistic Timelines</a:t>
            </a:r>
            <a:endParaRPr lang="en-US" b="0" i="0" dirty="0">
              <a:solidFill>
                <a:srgbClr val="1D2B3D"/>
              </a:solidFill>
              <a:effectLst/>
              <a:latin typeface="Open San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00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5F4CA-89F3-43F1-BC80-74B0598C970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8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3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47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82E0178-42F0-4739-83C4-68B21ABE6D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5960" y="771748"/>
            <a:ext cx="4797840" cy="5314504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1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사용자 레이아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2D6756-DD6C-432F-B195-6AB001E5F0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550" y="0"/>
            <a:ext cx="424815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77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5824538" y="0"/>
            <a:ext cx="6367462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218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0" y="488280"/>
            <a:ext cx="5297787" cy="5816989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85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0"/>
          </p:nvPr>
        </p:nvSpPr>
        <p:spPr>
          <a:xfrm>
            <a:off x="0" y="835025"/>
            <a:ext cx="12192000" cy="50927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11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사용자 레이아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10E281-EE7C-435A-88E5-1B438EB89D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838" y="417195"/>
            <a:ext cx="4830762" cy="48307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8421593F-8177-4DBE-9C53-114B2E76A1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402" y="1600835"/>
            <a:ext cx="4830762" cy="48307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05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0" y="914400"/>
            <a:ext cx="5522941" cy="547275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60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A4088B5-9476-4B5B-8FA8-A5D415818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997" y="882869"/>
            <a:ext cx="7504277" cy="1517431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61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7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2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6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4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3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5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6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BFD4-81C7-4727-A317-2103F75C04A7}" type="datetimeFigureOut">
              <a:rPr lang="en-CA" smtClean="0"/>
              <a:t>2022-05-03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FE7-E5EF-46C5-8ED8-5B8C246F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5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2"/>
          <p:cNvSpPr txBox="1">
            <a:spLocks/>
          </p:cNvSpPr>
          <p:nvPr/>
        </p:nvSpPr>
        <p:spPr>
          <a:xfrm>
            <a:off x="6096000" y="1920987"/>
            <a:ext cx="6379672" cy="30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800" b="1" spc="600" dirty="0">
                <a:solidFill>
                  <a:srgbClr val="88B373"/>
                </a:solidFill>
              </a:rPr>
              <a:t>NEXT SESSION </a:t>
            </a:r>
            <a:br>
              <a:rPr lang="en-CA" sz="5800" b="1" spc="600" dirty="0">
                <a:solidFill>
                  <a:srgbClr val="88B373"/>
                </a:solidFill>
              </a:rPr>
            </a:br>
            <a:r>
              <a:rPr lang="en-CA" sz="5800" b="1" spc="600" dirty="0">
                <a:solidFill>
                  <a:srgbClr val="88B373"/>
                </a:solidFill>
              </a:rPr>
              <a:t>WILL BE </a:t>
            </a:r>
            <a:br>
              <a:rPr lang="en-CA" sz="5800" b="1" spc="600" dirty="0">
                <a:solidFill>
                  <a:srgbClr val="88B373"/>
                </a:solidFill>
              </a:rPr>
            </a:br>
            <a:r>
              <a:rPr lang="en-CA" sz="5800" b="1" spc="600" dirty="0">
                <a:solidFill>
                  <a:srgbClr val="88B373"/>
                </a:solidFill>
              </a:rPr>
              <a:t>STARTING </a:t>
            </a:r>
            <a:br>
              <a:rPr lang="en-CA" sz="5800" b="1" spc="600" dirty="0">
                <a:solidFill>
                  <a:srgbClr val="88B373"/>
                </a:solidFill>
              </a:rPr>
            </a:br>
            <a:r>
              <a:rPr lang="en-CA" sz="5800" b="1" spc="600" dirty="0">
                <a:solidFill>
                  <a:srgbClr val="88B373"/>
                </a:solidFill>
              </a:rPr>
              <a:t>SHORTLY</a:t>
            </a:r>
            <a:endParaRPr lang="ko-KR" altLang="en-US" sz="5800" b="1" spc="600" dirty="0">
              <a:solidFill>
                <a:srgbClr val="88B3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C39AA-7A42-CE4D-BC27-A8C8F1AD66B1}"/>
              </a:ext>
            </a:extLst>
          </p:cNvPr>
          <p:cNvSpPr/>
          <p:nvPr/>
        </p:nvSpPr>
        <p:spPr>
          <a:xfrm>
            <a:off x="-6168" y="-9226"/>
            <a:ext cx="5513696" cy="6877509"/>
          </a:xfrm>
          <a:prstGeom prst="rect">
            <a:avLst/>
          </a:prstGeom>
          <a:solidFill>
            <a:srgbClr val="88B3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7D755581-89BA-1E4E-929C-EA73263C16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r="20567" b="11719"/>
          <a:stretch/>
        </p:blipFill>
        <p:spPr>
          <a:xfrm>
            <a:off x="-6169" y="-9227"/>
            <a:ext cx="5513696" cy="6877510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EB65DC5-5BD5-4E5B-BF6C-9172E1D0C731}"/>
              </a:ext>
            </a:extLst>
          </p:cNvPr>
          <p:cNvGrpSpPr/>
          <p:nvPr/>
        </p:nvGrpSpPr>
        <p:grpSpPr>
          <a:xfrm>
            <a:off x="293635" y="5823784"/>
            <a:ext cx="4895729" cy="833676"/>
            <a:chOff x="293635" y="5823784"/>
            <a:chExt cx="4895729" cy="83367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9114CC4-6646-4BE5-8F15-CA1D2B09B3D8}"/>
                </a:ext>
              </a:extLst>
            </p:cNvPr>
            <p:cNvSpPr/>
            <p:nvPr/>
          </p:nvSpPr>
          <p:spPr>
            <a:xfrm>
              <a:off x="293635" y="5823784"/>
              <a:ext cx="4895729" cy="833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50A0AE-D0CD-4EFE-A592-6D7E5982CF0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6" y="6066669"/>
              <a:ext cx="1518265" cy="353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692EEB9-4B28-4B42-9908-21581C95D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2474" y="6162057"/>
              <a:ext cx="800526" cy="13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9F9752F4-9273-4077-9792-B2B69ADB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54" y="5940634"/>
              <a:ext cx="380118" cy="595297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8B8EC3D-8E68-465D-8708-3EA1EA8D9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13" y="5958101"/>
              <a:ext cx="1145316" cy="539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7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2750680" cy="6868282"/>
          </a:xfrm>
          <a:prstGeom prst="rect">
            <a:avLst/>
          </a:prstGeom>
          <a:solidFill>
            <a:srgbClr val="88B37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374764" y="4369812"/>
            <a:ext cx="2265528" cy="59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6885976" y="3957095"/>
            <a:ext cx="4391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Share good news stories within the community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Regular resident meetings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Continuous update with local representatives e.g. Trustees, MPP, MPs, City, Your Board of Director, CMHC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Participation in communication efforts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5A90B4C-F5AB-4B1B-B97A-65737D319070}"/>
              </a:ext>
            </a:extLst>
          </p:cNvPr>
          <p:cNvSpPr/>
          <p:nvPr/>
        </p:nvSpPr>
        <p:spPr>
          <a:xfrm>
            <a:off x="4113715" y="4213897"/>
            <a:ext cx="343363" cy="343363"/>
          </a:xfrm>
          <a:prstGeom prst="ellipse">
            <a:avLst/>
          </a:prstGeom>
          <a:solidFill>
            <a:srgbClr val="4153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4F9757E-3F73-4147-A83A-CCEDA3B1B49B}"/>
              </a:ext>
            </a:extLst>
          </p:cNvPr>
          <p:cNvSpPr/>
          <p:nvPr/>
        </p:nvSpPr>
        <p:spPr>
          <a:xfrm>
            <a:off x="6885976" y="3223760"/>
            <a:ext cx="4008636" cy="501035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5507528" y="914400"/>
            <a:ext cx="6684472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9700" dirty="0">
              <a:solidFill>
                <a:srgbClr val="88B373"/>
              </a:solidFill>
            </a:endParaRPr>
          </a:p>
        </p:txBody>
      </p:sp>
      <p:pic>
        <p:nvPicPr>
          <p:cNvPr id="12" name="Picture 2" descr="The Four Stages to Building True Community">
            <a:extLst>
              <a:ext uri="{FF2B5EF4-FFF2-40B4-BE49-F238E27FC236}">
                <a16:creationId xmlns:a16="http://schemas.microsoft.com/office/drawing/2014/main" id="{AC7F10BD-4970-4D42-BF2E-FBF183F2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29" y="784827"/>
            <a:ext cx="6458489" cy="51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2">
            <a:extLst>
              <a:ext uri="{FF2B5EF4-FFF2-40B4-BE49-F238E27FC236}">
                <a16:creationId xmlns:a16="http://schemas.microsoft.com/office/drawing/2014/main" id="{841D28D3-0A81-49A1-902D-A2485C1BA70A}"/>
              </a:ext>
            </a:extLst>
          </p:cNvPr>
          <p:cNvSpPr txBox="1">
            <a:spLocks/>
          </p:cNvSpPr>
          <p:nvPr/>
        </p:nvSpPr>
        <p:spPr>
          <a:xfrm>
            <a:off x="7391082" y="1183996"/>
            <a:ext cx="3402932" cy="1427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384691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 flipH="1">
            <a:off x="3258556" y="1077311"/>
            <a:ext cx="472174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Change Management and Internal Communication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B980A-1BCC-490F-B459-BB443221BD4B}"/>
              </a:ext>
            </a:extLst>
          </p:cNvPr>
          <p:cNvSpPr txBox="1"/>
          <p:nvPr/>
        </p:nvSpPr>
        <p:spPr>
          <a:xfrm>
            <a:off x="3758825" y="4895850"/>
            <a:ext cx="3617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Value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Change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Internal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99313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6" name="제목 2"/>
          <p:cNvSpPr txBox="1">
            <a:spLocks/>
          </p:cNvSpPr>
          <p:nvPr/>
        </p:nvSpPr>
        <p:spPr>
          <a:xfrm>
            <a:off x="1249198" y="882869"/>
            <a:ext cx="3284702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800" dirty="0">
              <a:solidFill>
                <a:srgbClr val="88B373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D3DEFE-AC66-4B8D-B125-5581305DE898}"/>
              </a:ext>
            </a:extLst>
          </p:cNvPr>
          <p:cNvSpPr txBox="1"/>
          <p:nvPr/>
        </p:nvSpPr>
        <p:spPr>
          <a:xfrm flipH="1">
            <a:off x="429652" y="725213"/>
            <a:ext cx="5104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4000" dirty="0">
                <a:solidFill>
                  <a:srgbClr val="88B373"/>
                </a:solidFill>
              </a:rPr>
              <a:t>Value to Property Owners</a:t>
            </a:r>
          </a:p>
        </p:txBody>
      </p:sp>
      <p:pic>
        <p:nvPicPr>
          <p:cNvPr id="15" name="Picture 2" descr="7 Energy Management &amp; Saving Tips for Businesses | Verdant Blog">
            <a:extLst>
              <a:ext uri="{FF2B5EF4-FFF2-40B4-BE49-F238E27FC236}">
                <a16:creationId xmlns:a16="http://schemas.microsoft.com/office/drawing/2014/main" id="{46338C6A-A952-4A5E-BECB-FC911FC6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49" y="-1"/>
            <a:ext cx="5310183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4">
            <a:extLst>
              <a:ext uri="{FF2B5EF4-FFF2-40B4-BE49-F238E27FC236}">
                <a16:creationId xmlns:a16="http://schemas.microsoft.com/office/drawing/2014/main" id="{D2C202FC-F15A-473E-A768-DD65D36F7534}"/>
              </a:ext>
            </a:extLst>
          </p:cNvPr>
          <p:cNvSpPr/>
          <p:nvPr/>
        </p:nvSpPr>
        <p:spPr>
          <a:xfrm>
            <a:off x="1299410" y="2574758"/>
            <a:ext cx="3929119" cy="453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Reduced Utility Bills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Reduced Maintenance Costs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Reduced Turnover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Increased Property Values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Reduced Insurance premiums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Avoided pre-mature Capital repair/ replacements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1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D072C14-FCB5-4751-BCCB-9D99511506AC}"/>
              </a:ext>
            </a:extLst>
          </p:cNvPr>
          <p:cNvSpPr/>
          <p:nvPr/>
        </p:nvSpPr>
        <p:spPr>
          <a:xfrm>
            <a:off x="4687722" y="0"/>
            <a:ext cx="7504277" cy="686828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057054AF-DF73-41A8-B2BC-FC316A63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88B373"/>
                </a:solidFill>
              </a:rPr>
              <a:t>Change </a:t>
            </a:r>
            <a:br>
              <a:rPr lang="en-US" altLang="ko-KR" b="1" dirty="0">
                <a:solidFill>
                  <a:srgbClr val="88B373"/>
                </a:solidFill>
              </a:rPr>
            </a:br>
            <a:r>
              <a:rPr lang="en-US" altLang="ko-KR" b="1" dirty="0">
                <a:solidFill>
                  <a:srgbClr val="88B373"/>
                </a:solidFill>
              </a:rPr>
              <a:t>Management</a:t>
            </a:r>
            <a:endParaRPr lang="ko-KR" altLang="en-US" b="1" dirty="0">
              <a:solidFill>
                <a:srgbClr val="88B373"/>
              </a:solidFill>
            </a:endParaRP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id="{5E74DED9-0E15-42A2-9DAC-E3DCDC87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624" y="1857726"/>
            <a:ext cx="1865810" cy="2862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ko-KR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01</a:t>
            </a:r>
          </a:p>
        </p:txBody>
      </p:sp>
      <p:sp>
        <p:nvSpPr>
          <p:cNvPr id="13" name="직사각형 22">
            <a:extLst>
              <a:ext uri="{FF2B5EF4-FFF2-40B4-BE49-F238E27FC236}">
                <a16:creationId xmlns:a16="http://schemas.microsoft.com/office/drawing/2014/main" id="{076A1468-4E70-4103-B6A7-A79A85C8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754" y="1857726"/>
            <a:ext cx="1865810" cy="2862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ko-KR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02</a:t>
            </a: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4DF8D5C2-729B-41D4-8E41-24119570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754" y="3966531"/>
            <a:ext cx="1865810" cy="2862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ko-KR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04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6BFA8D-A7F1-4DFF-87E0-B51FC026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22" y="1664503"/>
            <a:ext cx="7324230" cy="3400921"/>
          </a:xfrm>
          <a:prstGeom prst="rect">
            <a:avLst/>
          </a:prstGeom>
          <a:effectLst/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A233D89A-8820-41A9-B9A0-749A83F2671C}"/>
              </a:ext>
            </a:extLst>
          </p:cNvPr>
          <p:cNvSpPr/>
          <p:nvPr/>
        </p:nvSpPr>
        <p:spPr>
          <a:xfrm>
            <a:off x="180048" y="2890148"/>
            <a:ext cx="4257475" cy="348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Great ideas and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Change doesn’t happen instantly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Important to deal with reactions or misunderstandings of the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76157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450963" y="3026979"/>
            <a:ext cx="494156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misunderstanding of the change and its implications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believe that the change does not make sense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low tolerance for change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Communication breaks down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Participative management structure missing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Lack of follow through &amp; reinforcement</a:t>
            </a: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450963" y="882869"/>
            <a:ext cx="4458007" cy="1592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Common Reason Why             People Resist Change</a:t>
            </a:r>
            <a:endParaRPr lang="en-US" altLang="ko-K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verything You Change Changes Everything | Ashoka | Everyone a Changemaker">
            <a:extLst>
              <a:ext uri="{FF2B5EF4-FFF2-40B4-BE49-F238E27FC236}">
                <a16:creationId xmlns:a16="http://schemas.microsoft.com/office/drawing/2014/main" id="{5C44ABEE-C66F-458C-BCE7-D99764FC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79" y="2053159"/>
            <a:ext cx="5353058" cy="3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6" name="제목 2"/>
          <p:cNvSpPr txBox="1">
            <a:spLocks/>
          </p:cNvSpPr>
          <p:nvPr/>
        </p:nvSpPr>
        <p:spPr>
          <a:xfrm>
            <a:off x="766807" y="882868"/>
            <a:ext cx="3767093" cy="1746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Helping Through the Change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64E84E-E0E2-4D40-890E-60C050CEB91D}"/>
              </a:ext>
            </a:extLst>
          </p:cNvPr>
          <p:cNvSpPr txBox="1"/>
          <p:nvPr/>
        </p:nvSpPr>
        <p:spPr>
          <a:xfrm>
            <a:off x="766802" y="3286135"/>
            <a:ext cx="40909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clear about the reasons for change</a:t>
            </a:r>
          </a:p>
          <a:p>
            <a:pPr lvl="1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Identify key factors driving the decision  </a:t>
            </a:r>
          </a:p>
          <a:p>
            <a:pPr lvl="1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Educate everyone who will be directly and indirectly affected by change</a:t>
            </a:r>
          </a:p>
          <a:p>
            <a:pPr lvl="1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Obtain buy-in</a:t>
            </a:r>
          </a:p>
          <a:p>
            <a:pPr lvl="1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Build in short term wins</a:t>
            </a:r>
          </a:p>
        </p:txBody>
      </p:sp>
      <p:pic>
        <p:nvPicPr>
          <p:cNvPr id="14" name="Picture 13" descr="Change Management:&#10;-Measure&#10;-Strategy&#10;-Organize&#10;-Motivate&#10;-Teamwork&#10;-Improve">
            <a:extLst>
              <a:ext uri="{FF2B5EF4-FFF2-40B4-BE49-F238E27FC236}">
                <a16:creationId xmlns:a16="http://schemas.microsoft.com/office/drawing/2014/main" id="{42DD78B9-5EE1-4BAD-A772-A5A55D19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85" y="1326671"/>
            <a:ext cx="5112208" cy="4201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63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521458" y="2890987"/>
            <a:ext cx="460895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60"/>
              </a:spcBef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  <a:tabLst>
                <a:tab pos="429895" algn="l"/>
                <a:tab pos="43116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Engage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community, residents and/or staff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during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analysis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process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via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design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charrettes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meetings</a:t>
            </a:r>
            <a:endParaRPr lang="en-CA" sz="20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  <a:tabLst>
                <a:tab pos="429895" algn="l"/>
                <a:tab pos="43116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Thoroughly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research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installed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technology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get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user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testimonials</a:t>
            </a:r>
            <a:endParaRPr lang="en-CA" sz="20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</a:t>
            </a:r>
            <a:r>
              <a:rPr lang="en-US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improvements</a:t>
            </a:r>
            <a:r>
              <a:rPr lang="en-US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among</a:t>
            </a:r>
            <a:r>
              <a:rPr lang="en-US" sz="20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certain</a:t>
            </a:r>
            <a:r>
              <a:rPr lang="en-US" sz="20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groups</a:t>
            </a:r>
            <a:r>
              <a:rPr lang="en-US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before</a:t>
            </a:r>
            <a:r>
              <a:rPr lang="en-US" sz="20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</a:t>
            </a:r>
            <a:r>
              <a:rPr lang="en-US" sz="20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rollout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Keep ongoing communication</a:t>
            </a:r>
            <a:endParaRPr lang="en-CA" sz="2000" dirty="0"/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521458" y="882869"/>
            <a:ext cx="4012442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Managing Resistance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istance of personnel to the improvement and monitoring of their work">
            <a:extLst>
              <a:ext uri="{FF2B5EF4-FFF2-40B4-BE49-F238E27FC236}">
                <a16:creationId xmlns:a16="http://schemas.microsoft.com/office/drawing/2014/main" id="{21B6D41A-398C-4A2C-9224-1E74FC5F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5797"/>
            <a:ext cx="6095993" cy="48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8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555586" y="2952343"/>
            <a:ext cx="4427696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 on-going communication channels to keep people informed about the change process; transition newsletter, bulletin board, intranet chat room, town meetings  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Encourage questions, clarity and feedback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Focus on your key message</a:t>
            </a: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585791" y="882869"/>
            <a:ext cx="4242275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6"/>
                </a:solidFill>
              </a:rPr>
              <a:t>Internal Communication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8745D66E-E99D-477E-99BF-F2DBFA8E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83" y="949182"/>
            <a:ext cx="5520361" cy="42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3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1231622" y="3995584"/>
            <a:ext cx="4012442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638081" y="3364964"/>
            <a:ext cx="0" cy="1008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697B6F-5C83-4BC9-8C67-17094E20DC4A}"/>
              </a:ext>
            </a:extLst>
          </p:cNvPr>
          <p:cNvSpPr txBox="1">
            <a:spLocks/>
          </p:cNvSpPr>
          <p:nvPr/>
        </p:nvSpPr>
        <p:spPr>
          <a:xfrm>
            <a:off x="8326329" y="1595601"/>
            <a:ext cx="3505494" cy="3785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1900" dirty="0"/>
              <a:t>Who needs to be informed?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900" dirty="0"/>
              <a:t>What do they need to know?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900" dirty="0"/>
              <a:t>Where will they receive the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900" dirty="0"/>
              <a:t>When do they require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900" dirty="0"/>
              <a:t>Why do they need information?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900" dirty="0"/>
              <a:t>What value does the information provide?</a:t>
            </a:r>
          </a:p>
          <a:p>
            <a:endParaRPr lang="en-CA" sz="1900" dirty="0"/>
          </a:p>
        </p:txBody>
      </p:sp>
      <p:pic>
        <p:nvPicPr>
          <p:cNvPr id="3076" name="Picture 4" descr="Change Agents: The Who, What, Where, When, Why and How - BPI - The  destination for everything process related">
            <a:extLst>
              <a:ext uri="{FF2B5EF4-FFF2-40B4-BE49-F238E27FC236}">
                <a16:creationId xmlns:a16="http://schemas.microsoft.com/office/drawing/2014/main" id="{262AF68D-EFA3-4F51-9410-7E66F427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378"/>
            <a:ext cx="7904396" cy="58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9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716643" y="2713638"/>
            <a:ext cx="4528442" cy="384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From the residents perspective ---surveys are good idea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Testimonials from residents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Examples of improved health, comfort, and safety e.g. indoor environmental quality, sustainable efforts e.g. reduction in carbon emissions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Tracking, monitor results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Simple Key Performance Indicators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700088" y="882869"/>
            <a:ext cx="4528442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How Can You Reduce Use and Costs? 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013E3B-F0A2-43DC-A501-ED14D6DE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837" y="1143715"/>
            <a:ext cx="4410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38AE-97EB-E94E-8277-01CF165BECB0}"/>
              </a:ext>
            </a:extLst>
          </p:cNvPr>
          <p:cNvSpPr/>
          <p:nvPr/>
        </p:nvSpPr>
        <p:spPr>
          <a:xfrm>
            <a:off x="-6168" y="-9226"/>
            <a:ext cx="5513696" cy="6877509"/>
          </a:xfrm>
          <a:prstGeom prst="rect">
            <a:avLst/>
          </a:prstGeom>
          <a:solidFill>
            <a:srgbClr val="88B3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5934456" y="479543"/>
            <a:ext cx="6257544" cy="423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spc="300" dirty="0">
                <a:solidFill>
                  <a:srgbClr val="88B373"/>
                </a:solidFill>
              </a:rPr>
              <a:t>IMPLEMENTATION</a:t>
            </a:r>
            <a:br>
              <a:rPr lang="en-CA" sz="3600" b="1" spc="300" dirty="0">
                <a:solidFill>
                  <a:srgbClr val="88B373"/>
                </a:solidFill>
              </a:rPr>
            </a:br>
            <a:r>
              <a:rPr lang="en-CA" sz="2000" dirty="0">
                <a:solidFill>
                  <a:srgbClr val="41535B"/>
                </a:solidFill>
                <a:latin typeface="+mn-lt"/>
              </a:rPr>
              <a:t>SPEAKER: </a:t>
            </a:r>
            <a:r>
              <a:rPr lang="en-CA" sz="3000" b="1" dirty="0">
                <a:solidFill>
                  <a:srgbClr val="41535B"/>
                </a:solidFill>
              </a:rPr>
              <a:t>Marcia O’Connor, AM FM </a:t>
            </a:r>
            <a:br>
              <a:rPr lang="en-CA" sz="3000" b="1" dirty="0">
                <a:solidFill>
                  <a:srgbClr val="41535B"/>
                </a:solidFill>
              </a:rPr>
            </a:br>
            <a:r>
              <a:rPr lang="en-CA" sz="3000" b="1" dirty="0">
                <a:solidFill>
                  <a:srgbClr val="41535B"/>
                </a:solidFill>
              </a:rPr>
              <a:t>Consulting Group</a:t>
            </a:r>
          </a:p>
          <a:p>
            <a:endParaRPr lang="en-CA" sz="3000" b="1" dirty="0">
              <a:solidFill>
                <a:srgbClr val="41535B"/>
              </a:solidFill>
            </a:endParaRPr>
          </a:p>
          <a:p>
            <a:endParaRPr lang="ko-KR" altLang="en-US" sz="3000" b="1" dirty="0">
              <a:solidFill>
                <a:srgbClr val="41535B"/>
              </a:solidFill>
            </a:endParaRPr>
          </a:p>
        </p:txBody>
      </p:sp>
      <p:pic>
        <p:nvPicPr>
          <p:cNvPr id="4" name="Picture Placeholder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A1CA1EBA-4CCC-6347-BCE7-7FA3CAAFA0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r="20567" b="11719"/>
          <a:stretch/>
        </p:blipFill>
        <p:spPr>
          <a:xfrm>
            <a:off x="-6169" y="-9227"/>
            <a:ext cx="5513696" cy="6877510"/>
          </a:xfrm>
        </p:spPr>
      </p:pic>
      <p:sp>
        <p:nvSpPr>
          <p:cNvPr id="6" name="제목 2">
            <a:extLst>
              <a:ext uri="{FF2B5EF4-FFF2-40B4-BE49-F238E27FC236}">
                <a16:creationId xmlns:a16="http://schemas.microsoft.com/office/drawing/2014/main" id="{A756B19B-09C6-3349-97FE-8DDBD1BB432B}"/>
              </a:ext>
            </a:extLst>
          </p:cNvPr>
          <p:cNvSpPr txBox="1">
            <a:spLocks/>
          </p:cNvSpPr>
          <p:nvPr/>
        </p:nvSpPr>
        <p:spPr>
          <a:xfrm>
            <a:off x="508373" y="1551528"/>
            <a:ext cx="4484613" cy="2092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000" b="1" spc="600" dirty="0">
                <a:solidFill>
                  <a:schemeClr val="bg1"/>
                </a:solidFill>
              </a:rPr>
              <a:t>NEXT UP</a:t>
            </a:r>
            <a:endParaRPr lang="ko-KR" altLang="en-US" sz="8000" b="1" spc="600" dirty="0">
              <a:solidFill>
                <a:schemeClr val="bg1"/>
              </a:solidFill>
            </a:endParaRPr>
          </a:p>
        </p:txBody>
      </p:sp>
      <p:pic>
        <p:nvPicPr>
          <p:cNvPr id="9" name="그림 개체 틀 40">
            <a:extLst>
              <a:ext uri="{FF2B5EF4-FFF2-40B4-BE49-F238E27FC236}">
                <a16:creationId xmlns:a16="http://schemas.microsoft.com/office/drawing/2014/main" id="{62BFB902-E30B-1445-8B6C-F9297AA7C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9" b="26379"/>
          <a:stretch/>
        </p:blipFill>
        <p:spPr>
          <a:xfrm>
            <a:off x="8959532" y="2770277"/>
            <a:ext cx="2315285" cy="231528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7170" name="Picture 2" descr="Home | AMFM Consulting">
            <a:extLst>
              <a:ext uri="{FF2B5EF4-FFF2-40B4-BE49-F238E27FC236}">
                <a16:creationId xmlns:a16="http://schemas.microsoft.com/office/drawing/2014/main" id="{76B7D30F-329C-F849-8860-8DD8D980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32" y="5085562"/>
            <a:ext cx="2315285" cy="10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2D72303-1AD3-417B-826A-584B4061624F}"/>
              </a:ext>
            </a:extLst>
          </p:cNvPr>
          <p:cNvGrpSpPr/>
          <p:nvPr/>
        </p:nvGrpSpPr>
        <p:grpSpPr>
          <a:xfrm>
            <a:off x="293635" y="5823784"/>
            <a:ext cx="4895729" cy="833676"/>
            <a:chOff x="293635" y="5823784"/>
            <a:chExt cx="4895729" cy="83367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D680B8C-0A5E-4E93-B7E8-153B1418EB9E}"/>
                </a:ext>
              </a:extLst>
            </p:cNvPr>
            <p:cNvSpPr/>
            <p:nvPr/>
          </p:nvSpPr>
          <p:spPr>
            <a:xfrm>
              <a:off x="293635" y="5823784"/>
              <a:ext cx="4895729" cy="833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7A8E7D-54B8-4C2E-B08B-8CAB1F14FD8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6" y="6066669"/>
              <a:ext cx="1518265" cy="353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DB539A6-BD63-489E-B4E5-5894B081E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2474" y="6162057"/>
              <a:ext cx="800526" cy="13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5F9A8158-C730-4F19-A9C6-1AC8FD357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54" y="5940634"/>
              <a:ext cx="380118" cy="595297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EEB3F2C-4F56-4F8E-9182-217B6242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13" y="5958101"/>
              <a:ext cx="1145316" cy="539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72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328613" y="2317530"/>
            <a:ext cx="5019471" cy="389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Ensure preventative maintenance routines are documented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Secure reliable contractor to complete maintenance routines are followed according to manufacturer’s specifications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800" dirty="0"/>
              <a:t>Better care of the bigger ticket items have a better chance of being operational longer.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Train</a:t>
            </a:r>
            <a:r>
              <a:rPr lang="en-US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CA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 maintenance team about the new upgrades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Create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measurements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&amp;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verification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plan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Communications</a:t>
            </a:r>
            <a:endParaRPr lang="en-CA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328613" y="882869"/>
            <a:ext cx="4654669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Maintenance Practices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egular HVAC maintenance practices help improve energy efficiency in  chillers - Energy and Power">
            <a:extLst>
              <a:ext uri="{FF2B5EF4-FFF2-40B4-BE49-F238E27FC236}">
                <a16:creationId xmlns:a16="http://schemas.microsoft.com/office/drawing/2014/main" id="{7B28C0EC-4C1E-4C7F-9F82-6CFE1F1F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80" y="409902"/>
            <a:ext cx="4835979" cy="27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uce Energy Waste In Your facility | Quality Millwright">
            <a:extLst>
              <a:ext uri="{FF2B5EF4-FFF2-40B4-BE49-F238E27FC236}">
                <a16:creationId xmlns:a16="http://schemas.microsoft.com/office/drawing/2014/main" id="{BFD94B08-38F4-47EC-8B77-296F421B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80" y="3276941"/>
            <a:ext cx="4835998" cy="26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5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1127894" y="2743000"/>
            <a:ext cx="37478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Establish Base lines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Monthly Utility bills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Track usage, cost, payback period and savings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ko-KR" sz="2000" dirty="0">
                <a:solidFill>
                  <a:schemeClr val="bg1">
                    <a:lumMod val="50000"/>
                  </a:schemeClr>
                </a:solidFill>
              </a:rPr>
              <a:t>Saving Summaries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1041450" y="804041"/>
            <a:ext cx="4431644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 practices for utility savings</a:t>
            </a:r>
            <a:endParaRPr lang="en-US" altLang="ko-KR" sz="3200" dirty="0">
              <a:solidFill>
                <a:schemeClr val="accent6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7F1B3C-ED5B-4DF1-B48F-FBB5D18F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287" y="4256438"/>
            <a:ext cx="3210373" cy="2712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354AFA-9F62-4F25-9F33-46FF7A0C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49" y="681235"/>
            <a:ext cx="5804639" cy="36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8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6" name="제목 2"/>
          <p:cNvSpPr txBox="1">
            <a:spLocks/>
          </p:cNvSpPr>
          <p:nvPr/>
        </p:nvSpPr>
        <p:spPr>
          <a:xfrm>
            <a:off x="956532" y="882869"/>
            <a:ext cx="4405860" cy="143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Staff &amp; Residents</a:t>
            </a:r>
            <a:endParaRPr lang="en-US" altLang="ko-KR" sz="2800" dirty="0">
              <a:solidFill>
                <a:schemeClr val="accent6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C226BB-5711-40EC-B47A-229211E99B1E}"/>
              </a:ext>
            </a:extLst>
          </p:cNvPr>
          <p:cNvSpPr txBox="1">
            <a:spLocks/>
          </p:cNvSpPr>
          <p:nvPr/>
        </p:nvSpPr>
        <p:spPr>
          <a:xfrm>
            <a:off x="956532" y="2590371"/>
            <a:ext cx="4405860" cy="2558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Training sessions for staff and residents</a:t>
            </a:r>
          </a:p>
          <a:p>
            <a:r>
              <a:rPr lang="en-CA" sz="2000" dirty="0"/>
              <a:t>Energy related training sessions- through your energy provider, supplier/contractor, consultant</a:t>
            </a:r>
          </a:p>
          <a:p>
            <a:r>
              <a:rPr lang="en-CA" sz="2000" dirty="0"/>
              <a:t>Other energy training session available online</a:t>
            </a:r>
          </a:p>
          <a:p>
            <a:r>
              <a:rPr lang="en-CA" sz="2000" dirty="0"/>
              <a:t>Ongoing awareness and status updates to residents</a:t>
            </a:r>
          </a:p>
          <a:p>
            <a:endParaRPr lang="en-CA" dirty="0"/>
          </a:p>
        </p:txBody>
      </p:sp>
      <p:pic>
        <p:nvPicPr>
          <p:cNvPr id="6148" name="Picture 4" descr="There Is a Difference Between Training and Education – Gould Design, Inc.">
            <a:extLst>
              <a:ext uri="{FF2B5EF4-FFF2-40B4-BE49-F238E27FC236}">
                <a16:creationId xmlns:a16="http://schemas.microsoft.com/office/drawing/2014/main" id="{CBC9338C-A9EE-4BBF-96C8-79250088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7" y="1327070"/>
            <a:ext cx="5252480" cy="40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5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756848" y="0"/>
            <a:ext cx="2750680" cy="686828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0"/>
            <a:ext cx="2750680" cy="6868282"/>
          </a:xfrm>
          <a:prstGeom prst="rect">
            <a:avLst/>
          </a:prstGeom>
          <a:solidFill>
            <a:srgbClr val="88B37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374764" y="4369812"/>
            <a:ext cx="2265528" cy="59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0B3AEC-D54E-425E-AE1B-A0FBD047BD77}"/>
              </a:ext>
            </a:extLst>
          </p:cNvPr>
          <p:cNvSpPr/>
          <p:nvPr/>
        </p:nvSpPr>
        <p:spPr>
          <a:xfrm>
            <a:off x="6390676" y="3398142"/>
            <a:ext cx="5039324" cy="192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Stronger community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Commitment to continue with the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Staff proud of their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Residents proud of their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 proud of your achievements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5A90B4C-F5AB-4B1B-B97A-65737D319070}"/>
              </a:ext>
            </a:extLst>
          </p:cNvPr>
          <p:cNvSpPr/>
          <p:nvPr/>
        </p:nvSpPr>
        <p:spPr>
          <a:xfrm>
            <a:off x="4113715" y="4213897"/>
            <a:ext cx="343363" cy="343363"/>
          </a:xfrm>
          <a:prstGeom prst="ellipse">
            <a:avLst/>
          </a:prstGeom>
          <a:solidFill>
            <a:srgbClr val="4153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5D4C36B-240E-4972-947A-85BC546881C0}"/>
              </a:ext>
            </a:extLst>
          </p:cNvPr>
          <p:cNvSpPr/>
          <p:nvPr/>
        </p:nvSpPr>
        <p:spPr>
          <a:xfrm>
            <a:off x="6966244" y="3292000"/>
            <a:ext cx="384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5507528" y="914400"/>
            <a:ext cx="6684472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9700" dirty="0">
                <a:solidFill>
                  <a:srgbClr val="88B373"/>
                </a:solidFill>
              </a:rPr>
              <a:t>Long Term Benefits</a:t>
            </a:r>
            <a:endParaRPr lang="ko-KR" altLang="en-US" sz="9700" dirty="0">
              <a:solidFill>
                <a:srgbClr val="88B373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9BC2B44-3BD1-43A2-BDC7-C8944765991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460"/>
          <a:stretch>
            <a:fillRect/>
          </a:stretch>
        </p:blipFill>
        <p:spPr bwMode="auto">
          <a:xfrm>
            <a:off x="-12700" y="738188"/>
            <a:ext cx="5522913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1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4658" y="0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0" name="직사각형 4">
            <a:extLst>
              <a:ext uri="{FF2B5EF4-FFF2-40B4-BE49-F238E27FC236}">
                <a16:creationId xmlns:a16="http://schemas.microsoft.com/office/drawing/2014/main" id="{FD68FAB7-C3FF-4876-A58C-78FB627BD316}"/>
              </a:ext>
            </a:extLst>
          </p:cNvPr>
          <p:cNvSpPr/>
          <p:nvPr/>
        </p:nvSpPr>
        <p:spPr>
          <a:xfrm>
            <a:off x="0" y="5948575"/>
            <a:ext cx="9424656" cy="920999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9653" y="796148"/>
            <a:ext cx="5224283" cy="2245260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53" y="1166055"/>
            <a:ext cx="52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300" dirty="0">
                <a:latin typeface="+mj-lt"/>
              </a:rPr>
              <a:t>THANK 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652" y="1918778"/>
            <a:ext cx="5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latin typeface="+mj-lt"/>
              </a:rPr>
              <a:t>QUESTIONS?</a:t>
            </a:r>
            <a:endParaRPr lang="ko-KR" altLang="en-US" sz="40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42C800-045F-4E78-B82E-32A3A13309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3" y="6125185"/>
            <a:ext cx="2265260" cy="53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658B82-9B31-4839-8F41-A8E5EE685465}"/>
              </a:ext>
            </a:extLst>
          </p:cNvPr>
          <p:cNvSpPr txBox="1"/>
          <p:nvPr/>
        </p:nvSpPr>
        <p:spPr>
          <a:xfrm>
            <a:off x="819338" y="3484389"/>
            <a:ext cx="7008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300" dirty="0">
                <a:latin typeface="+mj-lt"/>
              </a:rPr>
              <a:t>CONTACT INFO:</a:t>
            </a:r>
          </a:p>
          <a:p>
            <a:endParaRPr lang="en-US" altLang="ko-KR" sz="2000" spc="300" dirty="0">
              <a:latin typeface="+mj-lt"/>
            </a:endParaRPr>
          </a:p>
          <a:p>
            <a:r>
              <a:rPr lang="en-US" altLang="ko-KR" sz="2000" spc="300" dirty="0">
                <a:latin typeface="+mj-lt"/>
              </a:rPr>
              <a:t>NAME   Marcia O’Connor</a:t>
            </a:r>
          </a:p>
          <a:p>
            <a:r>
              <a:rPr lang="en-US" altLang="ko-KR" sz="2000" spc="300" dirty="0">
                <a:latin typeface="+mj-lt"/>
              </a:rPr>
              <a:t>EMAIL   Marcia.Oconnor@amfmconsulting.com</a:t>
            </a:r>
          </a:p>
          <a:p>
            <a:r>
              <a:rPr lang="en-US" altLang="ko-KR" sz="2000" spc="300" dirty="0">
                <a:latin typeface="+mj-lt"/>
              </a:rPr>
              <a:t>PHONE # 416-433-3565</a:t>
            </a:r>
          </a:p>
        </p:txBody>
      </p:sp>
      <p:pic>
        <p:nvPicPr>
          <p:cNvPr id="14" name="Picture Placeholder 2" descr="Logo, company name&#10;&#10;Description automatically generated">
            <a:extLst>
              <a:ext uri="{FF2B5EF4-FFF2-40B4-BE49-F238E27FC236}">
                <a16:creationId xmlns:a16="http://schemas.microsoft.com/office/drawing/2014/main" id="{13F1F5DC-C856-40C6-8930-9B71635BB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r="3855"/>
          <a:stretch>
            <a:fillRect/>
          </a:stretch>
        </p:blipFill>
        <p:spPr>
          <a:xfrm>
            <a:off x="2191222" y="5194368"/>
            <a:ext cx="1152243" cy="748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9C1EDF-FF78-2141-80DA-3517A8D4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3016" y="6347691"/>
            <a:ext cx="985168" cy="1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5D608A2-09F3-472C-95B6-5AE7B8C24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91" y="6061852"/>
            <a:ext cx="461798" cy="723216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0D2891BF-947F-40E7-A665-1F7694D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91" y="6087253"/>
            <a:ext cx="1514485" cy="7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4658" y="-5495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0" name="직사각형 4">
            <a:extLst>
              <a:ext uri="{FF2B5EF4-FFF2-40B4-BE49-F238E27FC236}">
                <a16:creationId xmlns:a16="http://schemas.microsoft.com/office/drawing/2014/main" id="{FD68FAB7-C3FF-4876-A58C-78FB627BD316}"/>
              </a:ext>
            </a:extLst>
          </p:cNvPr>
          <p:cNvSpPr/>
          <p:nvPr/>
        </p:nvSpPr>
        <p:spPr>
          <a:xfrm>
            <a:off x="-32658" y="5669219"/>
            <a:ext cx="9424656" cy="1200356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91783" y="3683074"/>
            <a:ext cx="8722176" cy="1631214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6932" y="911765"/>
            <a:ext cx="7421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spc="300" dirty="0">
                <a:latin typeface="+mj-lt"/>
              </a:rPr>
              <a:t>IMPLEMENTATION STRATEGY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03322" y="4314015"/>
            <a:ext cx="742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300" dirty="0">
                <a:solidFill>
                  <a:srgbClr val="41535B"/>
                </a:solidFill>
                <a:latin typeface="+mj-lt"/>
              </a:rPr>
              <a:t>Marcia O’Connor</a:t>
            </a:r>
            <a:endParaRPr lang="ko-KR" altLang="en-US" sz="2400" spc="30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42C800-045F-4E78-B82E-32A3A13309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3" y="6049536"/>
            <a:ext cx="2328840" cy="54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6495D6B-EC2C-4FCD-AF15-1A484EC6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79" y="3826444"/>
            <a:ext cx="1006100" cy="1344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C1EDF-FF78-2141-80DA-3517A8D4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591" y="6257081"/>
            <a:ext cx="1238747" cy="2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5D608A2-09F3-472C-95B6-5AE7B8C24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80" y="5827797"/>
            <a:ext cx="580663" cy="90936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0D2891BF-947F-40E7-A665-1F7694D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1" y="5912693"/>
            <a:ext cx="1904308" cy="8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6882996" y="1524311"/>
            <a:ext cx="42481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OVERVIEW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5F46969-89F7-4483-A534-13B60A2BBEE7}"/>
              </a:ext>
            </a:extLst>
          </p:cNvPr>
          <p:cNvSpPr/>
          <p:nvPr/>
        </p:nvSpPr>
        <p:spPr>
          <a:xfrm>
            <a:off x="7553740" y="2957705"/>
            <a:ext cx="530340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1</a:t>
            </a:r>
            <a:endParaRPr lang="ko-KR" altLang="en-US" sz="800" b="1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DA4467C-FF58-47D7-8FB0-B1A4AEA4375F}"/>
              </a:ext>
            </a:extLst>
          </p:cNvPr>
          <p:cNvSpPr/>
          <p:nvPr/>
        </p:nvSpPr>
        <p:spPr>
          <a:xfrm>
            <a:off x="7553740" y="3593625"/>
            <a:ext cx="530339" cy="19623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2</a:t>
            </a:r>
            <a:endParaRPr lang="ko-KR" altLang="en-US" sz="800" b="1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8DF1980-1D56-486E-99EB-A79025169885}"/>
              </a:ext>
            </a:extLst>
          </p:cNvPr>
          <p:cNvSpPr/>
          <p:nvPr/>
        </p:nvSpPr>
        <p:spPr>
          <a:xfrm>
            <a:off x="7553741" y="4242627"/>
            <a:ext cx="530338" cy="19623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3</a:t>
            </a:r>
            <a:endParaRPr lang="ko-KR" altLang="en-US" sz="800" b="1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A1BA56C-89CC-4FF0-8326-8FB7D4D79410}"/>
              </a:ext>
            </a:extLst>
          </p:cNvPr>
          <p:cNvSpPr/>
          <p:nvPr/>
        </p:nvSpPr>
        <p:spPr>
          <a:xfrm>
            <a:off x="7553740" y="4896577"/>
            <a:ext cx="530339" cy="19623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4</a:t>
            </a:r>
            <a:endParaRPr lang="ko-KR" altLang="en-US" sz="800" b="1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692E484-0767-4A28-8A16-6306D3B1646C}"/>
              </a:ext>
            </a:extLst>
          </p:cNvPr>
          <p:cNvSpPr/>
          <p:nvPr/>
        </p:nvSpPr>
        <p:spPr>
          <a:xfrm>
            <a:off x="7553739" y="5545578"/>
            <a:ext cx="530337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5</a:t>
            </a:r>
            <a:endParaRPr lang="ko-KR" altLang="en-US" sz="8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1195070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02A7D9-F5C6-4431-B1BD-CE12C7283210}"/>
              </a:ext>
            </a:extLst>
          </p:cNvPr>
          <p:cNvSpPr txBox="1"/>
          <p:nvPr/>
        </p:nvSpPr>
        <p:spPr>
          <a:xfrm>
            <a:off x="8084078" y="2637732"/>
            <a:ext cx="4202721" cy="320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ko-KR" sz="1400" spc="300" dirty="0"/>
              <a:t>Engagement</a:t>
            </a:r>
          </a:p>
          <a:p>
            <a:pPr>
              <a:lnSpc>
                <a:spcPct val="300000"/>
              </a:lnSpc>
            </a:pPr>
            <a:r>
              <a:rPr lang="en-US" altLang="ko-KR" sz="1400" spc="300" dirty="0"/>
              <a:t> Change Management</a:t>
            </a:r>
          </a:p>
          <a:p>
            <a:pPr>
              <a:lnSpc>
                <a:spcPct val="300000"/>
              </a:lnSpc>
            </a:pPr>
            <a:r>
              <a:rPr lang="en-US" altLang="ko-KR" sz="1400" spc="300" dirty="0"/>
              <a:t>Internal Communication</a:t>
            </a:r>
          </a:p>
          <a:p>
            <a:pPr>
              <a:lnSpc>
                <a:spcPct val="300000"/>
              </a:lnSpc>
            </a:pPr>
            <a:r>
              <a:rPr lang="en-US" altLang="ko-KR" sz="1400" spc="300" dirty="0"/>
              <a:t>How Can You Reduce Use and Costs? </a:t>
            </a:r>
          </a:p>
          <a:p>
            <a:pPr>
              <a:lnSpc>
                <a:spcPct val="300000"/>
              </a:lnSpc>
            </a:pPr>
            <a:r>
              <a:rPr lang="en-US" altLang="ko-KR" sz="1400" spc="300" dirty="0"/>
              <a:t>Training staff and residents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9BA20A-E2E8-4B76-9604-8920EBDB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99" y="1362489"/>
            <a:ext cx="3973301" cy="41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73094" y="725214"/>
            <a:ext cx="350761" cy="3184633"/>
            <a:chOff x="5473094" y="2317531"/>
            <a:chExt cx="6031602" cy="3184633"/>
          </a:xfrm>
        </p:grpSpPr>
        <p:sp>
          <p:nvSpPr>
            <p:cNvPr id="56" name="직사각형 55"/>
            <p:cNvSpPr/>
            <p:nvPr/>
          </p:nvSpPr>
          <p:spPr>
            <a:xfrm>
              <a:off x="5473094" y="2317531"/>
              <a:ext cx="6031602" cy="1592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473094" y="3909847"/>
              <a:ext cx="6031602" cy="1592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6" name="제목 2"/>
          <p:cNvSpPr txBox="1">
            <a:spLocks/>
          </p:cNvSpPr>
          <p:nvPr/>
        </p:nvSpPr>
        <p:spPr>
          <a:xfrm>
            <a:off x="1249198" y="882869"/>
            <a:ext cx="3284702" cy="143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800" dirty="0">
              <a:solidFill>
                <a:srgbClr val="88B373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638081" y="3364964"/>
            <a:ext cx="0" cy="1008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313667" y="3026979"/>
            <a:ext cx="0" cy="3149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D3DEFE-AC66-4B8D-B125-5581305DE898}"/>
              </a:ext>
            </a:extLst>
          </p:cNvPr>
          <p:cNvSpPr txBox="1"/>
          <p:nvPr/>
        </p:nvSpPr>
        <p:spPr>
          <a:xfrm flipH="1">
            <a:off x="812555" y="988316"/>
            <a:ext cx="47217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5400" dirty="0">
                <a:solidFill>
                  <a:srgbClr val="88B373"/>
                </a:solidFill>
              </a:rPr>
              <a:t>Engagement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ED12C-6656-4B1E-A5C8-C7D20396CA2F}"/>
              </a:ext>
            </a:extLst>
          </p:cNvPr>
          <p:cNvSpPr txBox="1"/>
          <p:nvPr/>
        </p:nvSpPr>
        <p:spPr>
          <a:xfrm>
            <a:off x="1020746" y="2761868"/>
            <a:ext cx="4103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build community support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for better outcomes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role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building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513AE20-0191-4B7F-886A-2F70DB3667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633" r="16633"/>
          <a:stretch/>
        </p:blipFill>
        <p:spPr>
          <a:xfrm>
            <a:off x="6521415" y="646770"/>
            <a:ext cx="5166445" cy="5564459"/>
          </a:xfrm>
        </p:spPr>
      </p:pic>
    </p:spTree>
    <p:extLst>
      <p:ext uri="{BB962C8B-B14F-4D97-AF65-F5344CB8AC3E}">
        <p14:creationId xmlns:p14="http://schemas.microsoft.com/office/powerpoint/2010/main" val="221413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668429" y="0"/>
            <a:ext cx="5523571" cy="2810107"/>
          </a:xfrm>
        </p:spPr>
        <p:txBody>
          <a:bodyPr>
            <a:noAutofit/>
          </a:bodyPr>
          <a:lstStyle/>
          <a:p>
            <a:pPr algn="ctr"/>
            <a:br>
              <a:rPr lang="en-CA" sz="9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o-KR" altLang="en-US" sz="9700" dirty="0">
              <a:solidFill>
                <a:srgbClr val="41535B"/>
              </a:solidFill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2E363846-FBDB-467A-A9C7-2419340C6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6" r="16526"/>
          <a:stretch/>
        </p:blipFill>
        <p:spPr>
          <a:xfrm>
            <a:off x="410871" y="-32226"/>
            <a:ext cx="42481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4FAFB-13F5-4CDB-8CCC-D811DE2C2E5E}"/>
              </a:ext>
            </a:extLst>
          </p:cNvPr>
          <p:cNvSpPr txBox="1"/>
          <p:nvPr/>
        </p:nvSpPr>
        <p:spPr>
          <a:xfrm>
            <a:off x="5010062" y="3011791"/>
            <a:ext cx="6861031" cy="279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ko-KR" sz="2400" dirty="0"/>
              <a:t>Town Hall to discuss the energy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ko-KR" sz="2400" dirty="0"/>
              <a:t>Discuss the upcoming energy retrofit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ko-KR" sz="2400" dirty="0"/>
              <a:t>Benefits of the new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ko-KR" sz="2400" dirty="0"/>
              <a:t>Formation of a task group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ko-KR" sz="2400" dirty="0"/>
              <a:t>Show examples of successful projects in the sector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826CE-7562-4C8A-972C-0F57CDFF2E8E}"/>
              </a:ext>
            </a:extLst>
          </p:cNvPr>
          <p:cNvSpPr txBox="1"/>
          <p:nvPr/>
        </p:nvSpPr>
        <p:spPr>
          <a:xfrm>
            <a:off x="5523572" y="907885"/>
            <a:ext cx="5834012" cy="24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54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build community support</a:t>
            </a:r>
            <a:endParaRPr lang="en-CA" sz="5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2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19916" y="-1"/>
            <a:ext cx="5940442" cy="354841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72316" y="134796"/>
            <a:ext cx="5940442" cy="354841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136573" y="-1"/>
            <a:ext cx="1064526" cy="5927725"/>
          </a:xfrm>
          <a:prstGeom prst="rect">
            <a:avLst/>
          </a:prstGeom>
          <a:solidFill>
            <a:srgbClr val="88B37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5927724"/>
            <a:ext cx="1064526" cy="940558"/>
          </a:xfrm>
          <a:prstGeom prst="rect">
            <a:avLst/>
          </a:prstGeom>
          <a:solidFill>
            <a:srgbClr val="88B37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What is Sustainability? 13 Examples to Integrate into Your Life">
            <a:extLst>
              <a:ext uri="{FF2B5EF4-FFF2-40B4-BE49-F238E27FC236}">
                <a16:creationId xmlns:a16="http://schemas.microsoft.com/office/drawing/2014/main" id="{6CEC3390-0645-4ABA-BEDA-20DB8C26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05" y="1818913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4">
            <a:extLst>
              <a:ext uri="{FF2B5EF4-FFF2-40B4-BE49-F238E27FC236}">
                <a16:creationId xmlns:a16="http://schemas.microsoft.com/office/drawing/2014/main" id="{7FF3518F-5567-40FB-831E-6FAD4EE8BC5F}"/>
              </a:ext>
            </a:extLst>
          </p:cNvPr>
          <p:cNvSpPr/>
          <p:nvPr/>
        </p:nvSpPr>
        <p:spPr>
          <a:xfrm>
            <a:off x="1238251" y="170067"/>
            <a:ext cx="50699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Proven benefits, trends and results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Facts and Evidence to prove strategies will work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Set timeframes – short term, medium term, long term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Discuss energy strategies for the betterment of the community; </a:t>
            </a:r>
            <a:r>
              <a:rPr lang="en-US" sz="2000" b="0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Reduce your building’s carbon footprint to mitigate climate change.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Be ready to start the implement phase </a:t>
            </a:r>
          </a:p>
        </p:txBody>
      </p:sp>
      <p:sp>
        <p:nvSpPr>
          <p:cNvPr id="17" name="제목 2">
            <a:extLst>
              <a:ext uri="{FF2B5EF4-FFF2-40B4-BE49-F238E27FC236}">
                <a16:creationId xmlns:a16="http://schemas.microsoft.com/office/drawing/2014/main" id="{A589E891-7ADD-4DC8-BFF9-AF89F6A15560}"/>
              </a:ext>
            </a:extLst>
          </p:cNvPr>
          <p:cNvSpPr txBox="1">
            <a:spLocks/>
          </p:cNvSpPr>
          <p:nvPr/>
        </p:nvSpPr>
        <p:spPr>
          <a:xfrm>
            <a:off x="1339822" y="4073833"/>
            <a:ext cx="4654605" cy="132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chemeClr val="accent6"/>
                </a:solidFill>
              </a:rPr>
              <a:t>For the betterment of the  community</a:t>
            </a:r>
            <a:endParaRPr lang="en-US" altLang="ko-KR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6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62823E7F-8DC9-4C9C-B780-14C77E09E676}"/>
              </a:ext>
            </a:extLst>
          </p:cNvPr>
          <p:cNvSpPr/>
          <p:nvPr/>
        </p:nvSpPr>
        <p:spPr>
          <a:xfrm>
            <a:off x="1352550" y="2734795"/>
            <a:ext cx="4812631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</a:pPr>
            <a:endParaRPr lang="en-CA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nvite your residents to be part of the plan.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how residents benefit from the energy initiatives </a:t>
            </a:r>
            <a:r>
              <a:rPr lang="en-C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reduction in utility costs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future</a:t>
            </a:r>
            <a:endParaRPr lang="en-US" altLang="ko-KR" sz="20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Advocate change within your complex </a:t>
            </a:r>
            <a:endParaRPr lang="ko-KR" alt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1C1BC-9C57-4DAA-B4D9-BDB88831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789" y="1292718"/>
            <a:ext cx="3355122" cy="3894423"/>
          </a:xfrm>
          <a:prstGeom prst="rect">
            <a:avLst/>
          </a:prstGeom>
        </p:spPr>
      </p:pic>
      <p:sp>
        <p:nvSpPr>
          <p:cNvPr id="10" name="제목 2">
            <a:extLst>
              <a:ext uri="{FF2B5EF4-FFF2-40B4-BE49-F238E27FC236}">
                <a16:creationId xmlns:a16="http://schemas.microsoft.com/office/drawing/2014/main" id="{0E7B437B-7CBB-4058-9EDD-A5B4E0E18E66}"/>
              </a:ext>
            </a:extLst>
          </p:cNvPr>
          <p:cNvSpPr txBox="1">
            <a:spLocks/>
          </p:cNvSpPr>
          <p:nvPr/>
        </p:nvSpPr>
        <p:spPr>
          <a:xfrm>
            <a:off x="1566894" y="839769"/>
            <a:ext cx="4883118" cy="145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for better </a:t>
            </a:r>
          </a:p>
          <a:p>
            <a:r>
              <a:rPr lang="en-CA" sz="32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en-US" altLang="ko-KR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FD9B9F56-C095-4AD9-9C5E-D7469BC5C404}"/>
              </a:ext>
            </a:extLst>
          </p:cNvPr>
          <p:cNvSpPr/>
          <p:nvPr/>
        </p:nvSpPr>
        <p:spPr>
          <a:xfrm>
            <a:off x="-4142" y="0"/>
            <a:ext cx="4830762" cy="23175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29757A9-2A46-4EB9-84C9-A41215B97A02}"/>
              </a:ext>
            </a:extLst>
          </p:cNvPr>
          <p:cNvSpPr/>
          <p:nvPr/>
        </p:nvSpPr>
        <p:spPr>
          <a:xfrm>
            <a:off x="7366000" y="2743200"/>
            <a:ext cx="4830143" cy="41148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48AF4-2895-4C73-9C88-5314F29C30B4}"/>
              </a:ext>
            </a:extLst>
          </p:cNvPr>
          <p:cNvSpPr txBox="1"/>
          <p:nvPr/>
        </p:nvSpPr>
        <p:spPr>
          <a:xfrm>
            <a:off x="701340" y="3159742"/>
            <a:ext cx="4406564" cy="321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Develop the cost baseline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Develop the verification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Develop a communication and marketing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Develop flyers or social media feeds to provide status updates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Implement the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Monitor the 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Develop the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/>
              <a:t>Follow up, follow up, follow up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400" dirty="0"/>
          </a:p>
          <a:p>
            <a:pPr>
              <a:lnSpc>
                <a:spcPct val="140000"/>
              </a:lnSpc>
            </a:pPr>
            <a:endParaRPr lang="ko-KR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4" descr="Employee Participation (Part II): Practical tips for facilitating  productive participation. — WENDY HIRSCH CONSULTING">
            <a:extLst>
              <a:ext uri="{FF2B5EF4-FFF2-40B4-BE49-F238E27FC236}">
                <a16:creationId xmlns:a16="http://schemas.microsoft.com/office/drawing/2014/main" id="{605BCF00-E633-4FD3-9C74-9C192CFB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21" y="441500"/>
            <a:ext cx="4830143" cy="50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2">
            <a:extLst>
              <a:ext uri="{FF2B5EF4-FFF2-40B4-BE49-F238E27FC236}">
                <a16:creationId xmlns:a16="http://schemas.microsoft.com/office/drawing/2014/main" id="{D613C264-A5E0-438A-A363-A2D453301687}"/>
              </a:ext>
            </a:extLst>
          </p:cNvPr>
          <p:cNvSpPr txBox="1">
            <a:spLocks/>
          </p:cNvSpPr>
          <p:nvPr/>
        </p:nvSpPr>
        <p:spPr>
          <a:xfrm>
            <a:off x="1275346" y="842211"/>
            <a:ext cx="3258553" cy="1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88B373"/>
                </a:solidFill>
              </a:rPr>
              <a:t>Staff Role</a:t>
            </a:r>
          </a:p>
        </p:txBody>
      </p:sp>
    </p:spTree>
    <p:extLst>
      <p:ext uri="{BB962C8B-B14F-4D97-AF65-F5344CB8AC3E}">
        <p14:creationId xmlns:p14="http://schemas.microsoft.com/office/powerpoint/2010/main" val="261149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A4DF2D06E5E478461E63C91327FFA" ma:contentTypeVersion="12" ma:contentTypeDescription="Create a new document." ma:contentTypeScope="" ma:versionID="cb488a170fd2bc8aeaaf336f7b609ab4">
  <xsd:schema xmlns:xsd="http://www.w3.org/2001/XMLSchema" xmlns:xs="http://www.w3.org/2001/XMLSchema" xmlns:p="http://schemas.microsoft.com/office/2006/metadata/properties" xmlns:ns2="2596c828-05f7-44c4-a983-92a9b690a77b" xmlns:ns3="583d8626-d58f-44fa-b327-ef1bb49a244a" targetNamespace="http://schemas.microsoft.com/office/2006/metadata/properties" ma:root="true" ma:fieldsID="dfdb8b0b6d14c6231a16de247c4c07e1" ns2:_="" ns3:_="">
    <xsd:import namespace="2596c828-05f7-44c4-a983-92a9b690a77b"/>
    <xsd:import namespace="583d8626-d58f-44fa-b327-ef1bb49a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6c828-05f7-44c4-a983-92a9b690a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d8626-d58f-44fa-b327-ef1bb49a2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6F0541-BB77-4746-864A-97811E07DE99}">
  <ds:schemaRefs>
    <ds:schemaRef ds:uri="583d8626-d58f-44fa-b327-ef1bb49a244a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596c828-05f7-44c4-a983-92a9b690a7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FFC332-289B-4F32-9A83-AB0F92D54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C6D71-782D-48F9-AE78-BFCE34ABE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6c828-05f7-44c4-a983-92a9b690a77b"/>
    <ds:schemaRef ds:uri="583d8626-d58f-44fa-b327-ef1bb49a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791</Words>
  <Application>Microsoft Office PowerPoint</Application>
  <PresentationFormat>Widescreen</PresentationFormat>
  <Paragraphs>165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Gouweloos</dc:creator>
  <cp:lastModifiedBy>Dena Cole (Gouweloos)</cp:lastModifiedBy>
  <cp:revision>12</cp:revision>
  <dcterms:created xsi:type="dcterms:W3CDTF">2021-03-25T17:02:42Z</dcterms:created>
  <dcterms:modified xsi:type="dcterms:W3CDTF">2022-05-03T17:13:24Z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0x0101008B8A4DF2D06E5E478461E63C91327FFA</vt:lpwstr>
  </property>
</Properties>
</file>